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62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0" r:id="rId12"/>
    <p:sldId id="261" r:id="rId13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1D1B-00FC-4B51-B653-B357905DEBA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8134-A203-4653-9228-0A2C8AE522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43991D3-A756-48C7-8491-002D274B3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357" y="3573017"/>
            <a:ext cx="11545283" cy="15401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ponencia</a:t>
            </a:r>
            <a:r>
              <a:rPr lang="en-US" dirty="0"/>
              <a:t> o </a:t>
            </a:r>
            <a:r>
              <a:rPr lang="en-US" dirty="0" err="1"/>
              <a:t>póster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48EE13D-484D-4425-B47F-017A6A6A6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356" y="1888888"/>
            <a:ext cx="11545681" cy="1540112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089CBB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089CBB"/>
                </a:solidFill>
              </a:defRPr>
            </a:lvl2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comisión</a:t>
            </a:r>
            <a:r>
              <a:rPr lang="en-US" dirty="0"/>
              <a:t> y taller</a:t>
            </a:r>
          </a:p>
          <a:p>
            <a:pPr lvl="1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taller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00269A-1AC0-413F-A4A5-10D72E37D0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50" y="5257800"/>
            <a:ext cx="11545888" cy="381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los </a:t>
            </a:r>
            <a:r>
              <a:rPr lang="en-US" dirty="0" err="1"/>
              <a:t>autores</a:t>
            </a:r>
            <a:r>
              <a:rPr lang="en-US" dirty="0"/>
              <a:t> de la </a:t>
            </a:r>
            <a:r>
              <a:rPr lang="en-US" dirty="0" err="1"/>
              <a:t>ponencia</a:t>
            </a:r>
            <a:r>
              <a:rPr lang="en-US" dirty="0"/>
              <a:t> o </a:t>
            </a:r>
            <a:r>
              <a:rPr lang="en-US" dirty="0" err="1"/>
              <a:t>póster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A9780-B1D2-48EB-8538-10FE4113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A10EA7-5343-42F9-ACBA-8717B8F0F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F2F67BC-6501-48A3-88D8-124FF6D33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6EEE9C97-6569-4C2C-BD72-BE66846ED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81A655EC-1A99-44F3-977A-FC0A39514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00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56E887-B079-43BF-B37C-6DDD48213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9984" y="44450"/>
            <a:ext cx="3012016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3FB384-B7E5-4342-BCF9-803989584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3933" y="44450"/>
            <a:ext cx="8832851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90C2E88-2D3B-4D7E-A1CB-7F0F0CA2D0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198BA64-0415-4FA6-9E3E-525D80B71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8AE9AF1F-7AB1-4DD9-A9F9-AFFF926D7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73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2E969-36B9-4A28-908B-C989AE8EE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10511364" cy="81156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conferencista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A3604-A03E-47C1-A8AA-AA1CE77594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717" y="1484784"/>
            <a:ext cx="6172200" cy="437626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sus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 y breve </a:t>
            </a:r>
            <a:r>
              <a:rPr lang="en-US" dirty="0" err="1"/>
              <a:t>biografía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4617570-FCD6-45C1-A906-08E309FC7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4032250" cy="4376737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A4845F9-9FFA-4BF0-B30F-0E04F9FF14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37B22127-54FE-4C27-9C1B-C1C5734157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B413D506-79C0-420A-AF25-1F2129DD31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29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53014-B42B-4F28-9CCD-52EA47A1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B3291-570F-4239-9DC0-8F06814D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81B62642-FF8B-4338-B422-FE220EE0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altLang="en-US"/>
              <a:t>VI Conferencia Científica Internacional YayaboCiencia 2021</a:t>
            </a:r>
            <a:endParaRPr lang="es-ES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EFACF6F2-670E-474A-A793-859D6C31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n-US"/>
              <a:t>“Impulsando el desarrollo local sostenible”</a:t>
            </a:r>
            <a:endParaRPr lang="es-ES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553E3AB-249B-44BE-B420-D4720415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03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8715E-3E13-4E2C-9FE0-CD4D312A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B64DA8-8824-4489-9969-2B5CA40E5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F528660-8452-4A5B-B748-CD4AF45E9D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4551474-F9BF-4710-AC0E-DA43BE9BBF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9EA660BF-8532-4D8C-8E95-E86664A791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72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91C13-9A96-4A69-B5AC-03154590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D6B44-287A-4297-9FDF-CB91AD5E0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41438"/>
            <a:ext cx="5918200" cy="4679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2451C-4ECB-422F-89AB-BCC7D80F0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1341438"/>
            <a:ext cx="5918200" cy="4679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D964FCD-22F4-44D7-A5BB-8F57E3B4C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543E7FC-5804-4209-BBDE-0DD3F0C19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154BCC1C-2B60-41D8-B21B-B4B57C14E8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24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88B75-E0E1-408F-B1EC-6BA50ADF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2B89CF-EC50-465A-8662-7F26B573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046D97-B4A1-4726-B908-4BA70963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EBC094-0F84-4AE6-8E75-BF035645B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993BD8-6560-4DEA-A648-D984EE9D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3C3E63D-E60A-40AF-9736-4F9B63607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DA03C775-FAB4-468F-87B8-D68F02C77C0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7219ADF7-2059-4542-A176-A6CA24488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929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0A00B-D80A-4E68-8FA9-D6C0FACC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4A5A5BB-1B96-4F73-88E8-5B9DA5FCC6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3490AC5-2E5C-4D2D-B190-17D153AC7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60A5FB9-F131-4B9D-BC1F-5E05493D1B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474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064F97E-A2A1-4AA4-9391-5AD9F64F9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52C2B5D-7D9C-44EA-9BDF-37B50670E6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A0DBAA6-92B9-407E-B62A-03AA919F1A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99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2E969-36B9-4A28-908B-C989AE8E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A3604-A03E-47C1-A8AA-AA1CE775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6EA7EE-5A24-478F-AF49-7274113B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8B0A379-4924-4B29-AA1B-E2AAB38D39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E938D448-E597-4020-8F36-B33ED593F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072331B-BB80-40B1-B846-1EA323361D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16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B819418-12E0-416C-9D2D-32AF3F06E7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076D6AB1-5BB4-464D-B214-B9EE2BD2C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933" y="44451"/>
            <a:ext cx="1204806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765CEA98-DF11-48A1-B330-CB3DD9BF2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41438"/>
            <a:ext cx="12039600" cy="4679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A030CEF3-C609-4F76-ADEE-1A2B932915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3C0CF148-7205-4541-8598-435804A65E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89CB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898BB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EMPLEO DE TÉCNICAS DE IRRADIACIÓN EN EL MEJORAMIENTO DEL PETRÓLEO PESADO CUBANO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VI TALLER: DESARROLLO ENERGÉTICO E INDUSTRIAL SOSTENIBLE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Loydel Torres Barroso, Yuri Aguilera Corrales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27"/>
    </mc:Choice>
    <mc:Fallback>
      <p:transition spd="slow" advTm="20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0" t="69507" r="-20" b="-665"/>
          <a:stretch/>
        </p:blipFill>
        <p:spPr>
          <a:xfrm>
            <a:off x="1820566" y="3284984"/>
            <a:ext cx="9128399" cy="23042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5548" b="11646"/>
          <a:stretch/>
        </p:blipFill>
        <p:spPr>
          <a:xfrm>
            <a:off x="2351584" y="2390590"/>
            <a:ext cx="7773289" cy="86537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3"/>
    </mc:Choice>
    <mc:Fallback>
      <p:transition spd="slow" advTm="8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336360" y="692696"/>
            <a:ext cx="285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onclusiones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1344" y="2420888"/>
            <a:ext cx="117847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000" dirty="0" smtClean="0">
                <a:solidFill>
                  <a:srgbClr val="000000"/>
                </a:solidFill>
              </a:rPr>
              <a:t>La </a:t>
            </a:r>
            <a:r>
              <a:rPr lang="es-ES" sz="2000" dirty="0">
                <a:solidFill>
                  <a:srgbClr val="000000"/>
                </a:solidFill>
              </a:rPr>
              <a:t>aplicación de las técnicas nucleares de irradiación utilizando </a:t>
            </a:r>
            <a:r>
              <a:rPr lang="es-ES" sz="2000" dirty="0" smtClean="0">
                <a:solidFill>
                  <a:srgbClr val="000000"/>
                </a:solidFill>
              </a:rPr>
              <a:t>las fuentes </a:t>
            </a:r>
            <a:r>
              <a:rPr lang="es-ES" sz="2000" dirty="0">
                <a:solidFill>
                  <a:srgbClr val="000000"/>
                </a:solidFill>
              </a:rPr>
              <a:t>gammas como tecnología para el procesamiento del petróleo pesado </a:t>
            </a:r>
            <a:r>
              <a:rPr lang="es-ES" sz="2000" dirty="0" smtClean="0">
                <a:solidFill>
                  <a:srgbClr val="000000"/>
                </a:solidFill>
              </a:rPr>
              <a:t>constituye una </a:t>
            </a:r>
            <a:r>
              <a:rPr lang="es-ES" sz="2000" dirty="0">
                <a:solidFill>
                  <a:srgbClr val="000000"/>
                </a:solidFill>
              </a:rPr>
              <a:t>promisoria herramienta para el procesamiento del petróleo cubano debido a su alta composición de azufre</a:t>
            </a:r>
            <a:r>
              <a:rPr lang="es-ES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endParaRPr lang="es-ES" sz="2000" dirty="0" smtClean="0">
              <a:solidFill>
                <a:srgbClr val="000000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La caracterización del crudo nacional evidencio un gran contenido de resinas e hidrocarburos aromáticos, que constituyen un problema para el proceso de refinación. </a:t>
            </a:r>
            <a:endParaRPr lang="es-ES" sz="2000" dirty="0" smtClean="0">
              <a:solidFill>
                <a:srgbClr val="000000"/>
              </a:solidFill>
            </a:endParaRPr>
          </a:p>
          <a:p>
            <a:pPr marL="342900" indent="-342900" algn="just">
              <a:buAutoNum type="arabicPeriod"/>
            </a:pPr>
            <a:endParaRPr lang="es-ES" sz="2000" dirty="0" smtClean="0">
              <a:solidFill>
                <a:srgbClr val="000000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000" dirty="0" smtClean="0">
                <a:solidFill>
                  <a:srgbClr val="000000"/>
                </a:solidFill>
              </a:rPr>
              <a:t>El </a:t>
            </a:r>
            <a:r>
              <a:rPr lang="es-ES" sz="2000" dirty="0">
                <a:solidFill>
                  <a:srgbClr val="000000"/>
                </a:solidFill>
              </a:rPr>
              <a:t>mecanismo teórico propuesto presenta la evidencia de mercaptano, </a:t>
            </a:r>
            <a:r>
              <a:rPr lang="es-ES" sz="2000" dirty="0" err="1">
                <a:solidFill>
                  <a:srgbClr val="000000"/>
                </a:solidFill>
              </a:rPr>
              <a:t>sulfona</a:t>
            </a:r>
            <a:r>
              <a:rPr lang="es-ES" sz="2000" dirty="0">
                <a:solidFill>
                  <a:srgbClr val="000000"/>
                </a:solidFill>
              </a:rPr>
              <a:t>, </a:t>
            </a:r>
            <a:r>
              <a:rPr lang="es-ES" sz="2000" dirty="0" err="1">
                <a:solidFill>
                  <a:srgbClr val="000000"/>
                </a:solidFill>
              </a:rPr>
              <a:t>sulfóxido</a:t>
            </a:r>
            <a:r>
              <a:rPr lang="es-ES" sz="2000" dirty="0">
                <a:solidFill>
                  <a:srgbClr val="000000"/>
                </a:solidFill>
              </a:rPr>
              <a:t> y disulfuro después del proceso de irradiación. </a:t>
            </a:r>
            <a:endParaRPr lang="es-ES" sz="20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82"/>
    </mc:Choice>
    <mc:Fallback>
      <p:transition spd="slow" advTm="30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79376" y="2924944"/>
            <a:ext cx="11545681" cy="1540112"/>
          </a:xfrm>
        </p:spPr>
        <p:txBody>
          <a:bodyPr/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GRACIAS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8"/>
    </mc:Choice>
    <mc:Fallback>
      <p:transition spd="slow" advTm="2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2276872"/>
            <a:ext cx="11881320" cy="291319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 flipH="1">
            <a:off x="10031760" y="6926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93"/>
    </mc:Choice>
    <mc:Fallback>
      <p:transition spd="slow" advTm="62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2420887"/>
            <a:ext cx="3744416" cy="3345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2780928"/>
            <a:ext cx="5413659" cy="24751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74655"/>
            <a:ext cx="4651651" cy="64623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flipH="1">
            <a:off x="9624392" y="692696"/>
            <a:ext cx="256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Materiales y métodos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07"/>
    </mc:Choice>
    <mc:Fallback>
      <p:transition spd="slow" advTm="1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916832"/>
            <a:ext cx="3456384" cy="11504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2852936"/>
            <a:ext cx="4463194" cy="28355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2110775"/>
            <a:ext cx="5976664" cy="19129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flipH="1">
            <a:off x="9624392" y="692696"/>
            <a:ext cx="256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Materiales y métodos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14"/>
    </mc:Choice>
    <mc:Fallback>
      <p:transition spd="slow" advTm="30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302" y="1955117"/>
            <a:ext cx="6290050" cy="6518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8" y="2633663"/>
            <a:ext cx="8085210" cy="321952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33"/>
    </mc:Choice>
    <mc:Fallback>
      <p:transition spd="slow" advTm="1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302" y="1955117"/>
            <a:ext cx="6290050" cy="6518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72" y="2708920"/>
            <a:ext cx="9960446" cy="302433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66"/>
    </mc:Choice>
    <mc:Fallback>
      <p:transition spd="slow" advTm="12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302" y="1955117"/>
            <a:ext cx="6290050" cy="6518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2464"/>
          <a:stretch/>
        </p:blipFill>
        <p:spPr>
          <a:xfrm>
            <a:off x="1286766" y="2780928"/>
            <a:ext cx="9665122" cy="291695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5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1"/>
    </mc:Choice>
    <mc:Fallback>
      <p:transition spd="slow" advTm="15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b="79627"/>
          <a:stretch/>
        </p:blipFill>
        <p:spPr>
          <a:xfrm>
            <a:off x="1487488" y="3356992"/>
            <a:ext cx="9858342" cy="16271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5548" b="11646"/>
          <a:stretch/>
        </p:blipFill>
        <p:spPr>
          <a:xfrm>
            <a:off x="2207568" y="2276872"/>
            <a:ext cx="7773289" cy="86537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8"/>
    </mc:Choice>
    <mc:Fallback>
      <p:transition spd="slow" advTm="1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495" t="20373" r="-495" b="30442"/>
          <a:stretch/>
        </p:blipFill>
        <p:spPr>
          <a:xfrm>
            <a:off x="2327277" y="2860209"/>
            <a:ext cx="7703388" cy="30695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5548" b="11646"/>
          <a:stretch/>
        </p:blipFill>
        <p:spPr>
          <a:xfrm>
            <a:off x="2257376" y="1994830"/>
            <a:ext cx="7773289" cy="86537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50"/>
    </mc:Choice>
    <mc:Fallback>
      <p:transition spd="slow" advTm="1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ción_uniss">
  <a:themeElements>
    <a:clrScheme name="Custom 2">
      <a:dk1>
        <a:sysClr val="windowText" lastClr="000000"/>
      </a:dk1>
      <a:lt1>
        <a:sysClr val="window" lastClr="FFFFFF"/>
      </a:lt1>
      <a:dk2>
        <a:srgbClr val="009DD9"/>
      </a:dk2>
      <a:lt2>
        <a:srgbClr val="C7E2FA"/>
      </a:lt2>
      <a:accent1>
        <a:srgbClr val="004E6C"/>
      </a:accent1>
      <a:accent2>
        <a:srgbClr val="009DD9"/>
      </a:accent2>
      <a:accent3>
        <a:srgbClr val="0BD0D9"/>
      </a:accent3>
      <a:accent4>
        <a:srgbClr val="009DD9"/>
      </a:accent4>
      <a:accent5>
        <a:srgbClr val="10CF9B"/>
      </a:accent5>
      <a:accent6>
        <a:srgbClr val="A5C249"/>
      </a:accent6>
      <a:hlink>
        <a:srgbClr val="F49100"/>
      </a:hlink>
      <a:folHlink>
        <a:srgbClr val="85DFD0"/>
      </a:folHlink>
    </a:clrScheme>
    <a:fontScheme name="Presentación_un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ción_unis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708 - Identidad visual del evento.pptx" id="{2ED35978-CE40-4643-A580-79E09752A8DF}" vid="{EBFFAF2B-0F35-4C48-99B0-E109FE9C66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133</TotalTime>
  <Words>127</Words>
  <Application>Microsoft Office PowerPoint</Application>
  <PresentationFormat>Panorámica</PresentationFormat>
  <Paragraphs>19</Paragraphs>
  <Slides>12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Presentación_uniss</vt:lpstr>
      <vt:lpstr>EMPLEO DE TÉCNICAS DE IRRADIACIÓN EN EL MEJORAMIENTO DEL PETRÓLEO PESADO CUBANO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Bismaida</dc:creator>
  <cp:lastModifiedBy>Loydel</cp:lastModifiedBy>
  <cp:revision>24</cp:revision>
  <dcterms:created xsi:type="dcterms:W3CDTF">2021-10-05T15:00:18Z</dcterms:created>
  <dcterms:modified xsi:type="dcterms:W3CDTF">2021-10-09T01:38:47Z</dcterms:modified>
</cp:coreProperties>
</file>