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sdx" ContentType="application/vnd.ms-visio.drawing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262" r:id="rId2"/>
    <p:sldId id="257" r:id="rId3"/>
    <p:sldId id="258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0" r:id="rId15"/>
    <p:sldId id="261" r:id="rId16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2" autoAdjust="0"/>
    <p:restoredTop sz="94660" autoAdjust="0"/>
  </p:normalViewPr>
  <p:slideViewPr>
    <p:cSldViewPr>
      <p:cViewPr>
        <p:scale>
          <a:sx n="46" d="100"/>
          <a:sy n="46" d="100"/>
        </p:scale>
        <p:origin x="-1076" y="-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21D1B-00FC-4B51-B653-B357905DEBA9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8134-A203-4653-9228-0A2C8AE522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7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43991D3-A756-48C7-8491-002D274B3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357" y="3573017"/>
            <a:ext cx="11545283" cy="154011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título</a:t>
            </a:r>
            <a:r>
              <a:rPr lang="en-US" dirty="0"/>
              <a:t> de la </a:t>
            </a:r>
            <a:r>
              <a:rPr lang="en-US" dirty="0" err="1"/>
              <a:t>ponencia</a:t>
            </a:r>
            <a:r>
              <a:rPr lang="en-US" dirty="0"/>
              <a:t> o </a:t>
            </a:r>
            <a:r>
              <a:rPr lang="en-US" dirty="0" err="1"/>
              <a:t>póster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248EE13D-484D-4425-B47F-017A6A6A61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1356" y="1888888"/>
            <a:ext cx="11545681" cy="1540112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089CBB"/>
                </a:solidFill>
              </a:defRPr>
            </a:lvl1pPr>
            <a:lvl2pPr marL="457200" indent="0" algn="ctr">
              <a:buFontTx/>
              <a:buNone/>
              <a:defRPr>
                <a:solidFill>
                  <a:srgbClr val="089CBB"/>
                </a:solidFill>
              </a:defRPr>
            </a:lvl2pPr>
          </a:lstStyle>
          <a:p>
            <a:pPr lvl="0"/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 de la </a:t>
            </a:r>
            <a:r>
              <a:rPr lang="en-US" dirty="0" err="1"/>
              <a:t>comisión</a:t>
            </a:r>
            <a:r>
              <a:rPr lang="en-US" dirty="0"/>
              <a:t> y taller</a:t>
            </a:r>
          </a:p>
          <a:p>
            <a:pPr lvl="1"/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 del taller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00269A-1AC0-413F-A4A5-10D72E37D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150" y="5257800"/>
            <a:ext cx="11545888" cy="381000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los </a:t>
            </a:r>
            <a:r>
              <a:rPr lang="en-US" dirty="0" err="1"/>
              <a:t>autores</a:t>
            </a:r>
            <a:r>
              <a:rPr lang="en-US" dirty="0"/>
              <a:t> de la </a:t>
            </a:r>
            <a:r>
              <a:rPr lang="en-US" dirty="0" err="1"/>
              <a:t>ponencia</a:t>
            </a:r>
            <a:r>
              <a:rPr lang="en-US" dirty="0"/>
              <a:t> o </a:t>
            </a:r>
            <a:r>
              <a:rPr lang="en-US" dirty="0" err="1"/>
              <a:t>póster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FA9780-B1D2-48EB-8538-10FE4113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A10EA7-5343-42F9-ACBA-8717B8F0F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F2F67BC-6501-48A3-88D8-124FF6D33D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6EEE9C97-6569-4C2C-BD72-BE66846ED0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81A655EC-1A99-44F3-977A-FC0A39514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004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56E887-B079-43BF-B37C-6DDD48213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9984" y="44450"/>
            <a:ext cx="3012016" cy="59769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3FB384-B7E5-4342-BCF9-803989584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933" y="44450"/>
            <a:ext cx="8832851" cy="59769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090C2E88-2D3B-4D7E-A1CB-7F0F0CA2D0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E198BA64-0415-4FA6-9E3E-525D80B71C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8AE9AF1F-7AB1-4DD9-A9F9-AFFF926D74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735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2E969-36B9-4A28-908B-C989AE8EE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10511364" cy="811560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 del </a:t>
            </a:r>
            <a:r>
              <a:rPr lang="en-US" dirty="0" err="1"/>
              <a:t>conferencista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1A3604-A03E-47C1-A8AA-AA1CE77594B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717" y="1484784"/>
            <a:ext cx="6172200" cy="437626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para </a:t>
            </a:r>
            <a:r>
              <a:rPr lang="en-US" dirty="0" err="1"/>
              <a:t>escribir</a:t>
            </a:r>
            <a:r>
              <a:rPr lang="en-US" dirty="0"/>
              <a:t> sus </a:t>
            </a:r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personales</a:t>
            </a:r>
            <a:r>
              <a:rPr lang="en-US" dirty="0"/>
              <a:t> y breve </a:t>
            </a:r>
            <a:r>
              <a:rPr lang="en-US" dirty="0" err="1"/>
              <a:t>biografía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4617570-FCD6-45C1-A906-08E309FC7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1484313"/>
            <a:ext cx="4032250" cy="4376737"/>
          </a:xfrm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EA4845F9-9FFA-4BF0-B30F-0E04F9FF14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37B22127-54FE-4C27-9C1B-C1C5734157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B413D506-79C0-420A-AF25-1F2129DD310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4299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53014-B42B-4F28-9CCD-52EA47A1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3B3291-570F-4239-9DC0-8F06814D3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81B62642-FF8B-4338-B422-FE220EE01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 altLang="en-US"/>
              <a:t>VI Conferencia Científica Internacional YayaboCiencia 2021</a:t>
            </a:r>
            <a:endParaRPr lang="es-ES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EFACF6F2-670E-474A-A793-859D6C31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altLang="en-US"/>
              <a:t>“Impulsando el desarrollo local sostenible”</a:t>
            </a:r>
            <a:endParaRPr lang="es-ES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E553E3AB-249B-44BE-B420-D4720415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9031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8715E-3E13-4E2C-9FE0-CD4D312A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B64DA8-8824-4489-9969-2B5CA40E5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F528660-8452-4A5B-B748-CD4AF45E9D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4551474-F9BF-4710-AC0E-DA43BE9BBF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9EA660BF-8532-4D8C-8E95-E86664A791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6729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91C13-9A96-4A69-B5AC-03154590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D6B44-287A-4297-9FDF-CB91AD5E0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341438"/>
            <a:ext cx="5918200" cy="4679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B2451C-4ECB-422F-89AB-BCC7D80F0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800" y="1341438"/>
            <a:ext cx="5918200" cy="46799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BD964FCD-22F4-44D7-A5BB-8F57E3B4C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F543E7FC-5804-4209-BBDE-0DD3F0C197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154BCC1C-2B60-41D8-B21B-B4B57C14E8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6240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688B75-E0E1-408F-B1EC-6BA50ADF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2B89CF-EC50-465A-8662-7F26B5735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046D97-B4A1-4726-B908-4BA709631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EBC094-0F84-4AE6-8E75-BF035645B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993BD8-6560-4DEA-A648-D984EE9DF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E3C3E63D-E60A-40AF-9736-4F9B63607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xmlns="" id="{DA03C775-FAB4-468F-87B8-D68F02C77C0D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7219ADF7-2059-4542-A176-A6CA24488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9293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A00B-D80A-4E68-8FA9-D6C0FACC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54A5A5BB-1B96-4F73-88E8-5B9DA5FCC6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E3490AC5-2E5C-4D2D-B190-17D153AC7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F60A5FB9-F131-4B9D-BC1F-5E05493D1B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4744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3064F97E-A2A1-4AA4-9391-5AD9F64F95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E52C2B5D-7D9C-44EA-9BDF-37B50670E68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4A0DBAA6-92B9-407E-B62A-03AA919F1A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996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2E969-36B9-4A28-908B-C989AE8E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1A3604-A03E-47C1-A8AA-AA1CE7759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6EA7EE-5A24-478F-AF49-7274113B0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A8B0A379-4924-4B29-AA1B-E2AAB38D39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E938D448-E597-4020-8F36-B33ED593FF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3072331B-BB80-40B1-B846-1EA323361D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1168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6B819418-12E0-416C-9D2D-32AF3F06E7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11824" y="6308725"/>
            <a:ext cx="5616624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“Impulsando el desarrollo local sostenible”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076D6AB1-5BB4-464D-B214-B9EE2BD2C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3933" y="44451"/>
            <a:ext cx="1204806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xmlns="" id="{765CEA98-DF11-48A1-B330-CB3DD9BF2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41438"/>
            <a:ext cx="12039600" cy="4679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xmlns="" id="{A030CEF3-C609-4F76-ADEE-1A2B932915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933" y="6308725"/>
            <a:ext cx="42238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89CBB"/>
                </a:solidFill>
              </a:defRPr>
            </a:lvl1pPr>
          </a:lstStyle>
          <a:p>
            <a:r>
              <a:rPr lang="es-ES" altLang="en-US" dirty="0"/>
              <a:t>VI Conferencia Científica Internacional </a:t>
            </a:r>
            <a:r>
              <a:rPr lang="es-ES" altLang="en-US" dirty="0" err="1"/>
              <a:t>YayaboCiencia</a:t>
            </a:r>
            <a:r>
              <a:rPr lang="es-ES" altLang="en-US" dirty="0"/>
              <a:t> 2021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3C0CF148-7205-4541-8598-435804A65E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223501" y="6308725"/>
            <a:ext cx="18245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89CBB"/>
                </a:solidFill>
                <a:latin typeface="Arial Black" panose="020B0A04020102020204" pitchFamily="34" charset="0"/>
              </a:defRPr>
            </a:lvl1pPr>
          </a:lstStyle>
          <a:p>
            <a:fld id="{5CBD79BE-5A20-4575-81D4-E4E3B47D3FB0}" type="slidenum">
              <a:rPr lang="es-ES" altLang="en-US" smtClean="0"/>
              <a:pPr/>
              <a:t>‹Nº›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2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89CBB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898BB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image" Target="../media/image10.emf"/><Relationship Id="rId2" Type="http://schemas.microsoft.com/office/2007/relationships/media" Target="../media/media7.wav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Visio_Drawing12211111111111.vsdx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13.emf"/><Relationship Id="rId2" Type="http://schemas.microsoft.com/office/2007/relationships/media" Target="../media/media9.wav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Visio_Drawing34433333332222.vsdx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GESTIÓN DE LOS COSTOS DE CALIDAD EN PROCESO INDUSTRIAL ARROCERO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VI TALLER: DESARROLLO ENERGÉTICO E INDUSTRIAL </a:t>
            </a:r>
            <a:r>
              <a:rPr lang="es-ES" dirty="0" smtClean="0"/>
              <a:t>SOSTENIBLE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b="1" dirty="0" smtClean="0"/>
              <a:t>Autores: Yitsy </a:t>
            </a:r>
            <a:r>
              <a:rPr lang="es-ES" b="1" dirty="0"/>
              <a:t>Medrano García</a:t>
            </a:r>
            <a:r>
              <a:rPr lang="es-ES_tradnl" b="1" baseline="30000" dirty="0"/>
              <a:t>1</a:t>
            </a:r>
            <a:r>
              <a:rPr lang="es-ES" b="1" dirty="0"/>
              <a:t>, Fernando Marrero Delgado</a:t>
            </a:r>
            <a:r>
              <a:rPr lang="es-ES" b="1" baseline="30000" dirty="0"/>
              <a:t>2</a:t>
            </a:r>
            <a:r>
              <a:rPr lang="es-ES" b="1" dirty="0"/>
              <a:t>, </a:t>
            </a:r>
            <a:r>
              <a:rPr lang="es-ES" b="1" dirty="0" err="1"/>
              <a:t>Bismayda</a:t>
            </a:r>
            <a:r>
              <a:rPr lang="es-ES" b="1" dirty="0"/>
              <a:t> Gómez Avilés</a:t>
            </a:r>
            <a:r>
              <a:rPr lang="es-ES_tradnl" b="1" baseline="30000" dirty="0"/>
              <a:t>3</a:t>
            </a:r>
            <a:endParaRPr lang="es-ES" dirty="0"/>
          </a:p>
          <a:p>
            <a:endParaRPr lang="es-ES" dirty="0"/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9"/>
    </mc:Choice>
    <mc:Fallback>
      <p:transition spd="slow" advTm="1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3935760" y="2204864"/>
            <a:ext cx="5472608" cy="3096344"/>
          </a:xfrm>
          <a:prstGeom prst="wedgeRectCallout">
            <a:avLst>
              <a:gd name="adj1" fmla="val -74285"/>
              <a:gd name="adj2" fmla="val 34808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" name="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15" y="2060848"/>
            <a:ext cx="5664177" cy="2088232"/>
          </a:xfrm>
          <a:prstGeom prst="rect">
            <a:avLst/>
          </a:prstGeom>
          <a:noFill/>
        </p:spPr>
      </p:pic>
      <p:pic>
        <p:nvPicPr>
          <p:cNvPr id="11" name="10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15" y="4009910"/>
            <a:ext cx="5448153" cy="1286510"/>
          </a:xfrm>
          <a:prstGeom prst="rect">
            <a:avLst/>
          </a:prstGeom>
          <a:noFill/>
        </p:spPr>
      </p:pic>
      <p:sp>
        <p:nvSpPr>
          <p:cNvPr id="13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2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65"/>
    </mc:Choice>
    <mc:Fallback>
      <p:transition spd="slow" advTm="38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5738470" y="1876088"/>
            <a:ext cx="4822026" cy="4225932"/>
          </a:xfrm>
          <a:prstGeom prst="wedgeRectCallout">
            <a:avLst>
              <a:gd name="adj1" fmla="val -64822"/>
              <a:gd name="adj2" fmla="val -227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126" y="1889927"/>
            <a:ext cx="6110514" cy="2331161"/>
          </a:xfrm>
          <a:prstGeom prst="rect">
            <a:avLst/>
          </a:prstGeom>
        </p:spPr>
      </p:pic>
      <p:pic>
        <p:nvPicPr>
          <p:cNvPr id="14" name="13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27" y="4019886"/>
            <a:ext cx="4814370" cy="2112966"/>
          </a:xfrm>
          <a:prstGeom prst="rect">
            <a:avLst/>
          </a:prstGeom>
          <a:noFill/>
        </p:spPr>
      </p:pic>
      <p:sp>
        <p:nvSpPr>
          <p:cNvPr id="15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9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43"/>
    </mc:Choice>
    <mc:Fallback>
      <p:transition spd="slow" advTm="3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5738470" y="1876088"/>
            <a:ext cx="4822026" cy="2993072"/>
          </a:xfrm>
          <a:prstGeom prst="wedgeRectCallout">
            <a:avLst>
              <a:gd name="adj1" fmla="val -64607"/>
              <a:gd name="adj2" fmla="val 52195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903315" y="2060848"/>
            <a:ext cx="45365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La definición se realiza a partir de las prioridades del esquema de control desarrollado en la </a:t>
            </a:r>
            <a:r>
              <a:rPr lang="es-ES" sz="1400" dirty="0" smtClean="0"/>
              <a:t>investigación: </a:t>
            </a:r>
          </a:p>
          <a:p>
            <a:pPr marL="285750" lvl="0" indent="-285750">
              <a:buFontTx/>
              <a:buChar char="-"/>
            </a:pPr>
            <a:r>
              <a:rPr lang="es-ES" sz="1400" dirty="0" smtClean="0"/>
              <a:t>para </a:t>
            </a:r>
            <a:r>
              <a:rPr lang="es-ES" sz="1400" dirty="0"/>
              <a:t>los grupos de V</a:t>
            </a:r>
            <a:r>
              <a:rPr lang="es-ES" sz="1400" baseline="-25000" dirty="0"/>
              <a:t>e</a:t>
            </a:r>
            <a:r>
              <a:rPr lang="es-ES" sz="1400" dirty="0"/>
              <a:t>-V</a:t>
            </a:r>
            <a:r>
              <a:rPr lang="es-ES" sz="1400" baseline="-25000" dirty="0"/>
              <a:t>s</a:t>
            </a:r>
            <a:r>
              <a:rPr lang="es-ES" sz="1400" dirty="0"/>
              <a:t> </a:t>
            </a:r>
            <a:r>
              <a:rPr lang="es-ES" sz="1400" dirty="0" smtClean="0"/>
              <a:t>; estimaciones </a:t>
            </a:r>
            <a:r>
              <a:rPr lang="es-ES" sz="1400" dirty="0"/>
              <a:t>de cómo se comportan y las incidencias en las V</a:t>
            </a:r>
            <a:r>
              <a:rPr lang="es-ES" sz="1400" baseline="-25000" dirty="0"/>
              <a:t>s</a:t>
            </a:r>
            <a:r>
              <a:rPr lang="es-ES" sz="1400"/>
              <a:t>. </a:t>
            </a:r>
            <a:endParaRPr lang="es-ES" sz="1400" dirty="0" smtClean="0"/>
          </a:p>
          <a:p>
            <a:pPr marL="285750" lvl="0" indent="-285750">
              <a:buFontTx/>
              <a:buChar char="-"/>
            </a:pPr>
            <a:endParaRPr lang="es-ES" sz="1400" dirty="0"/>
          </a:p>
          <a:p>
            <a:pPr marL="285750" lvl="0" indent="-285750">
              <a:buFontTx/>
              <a:buChar char="-"/>
            </a:pPr>
            <a:r>
              <a:rPr lang="es-ES" sz="1400" dirty="0" smtClean="0"/>
              <a:t>al </a:t>
            </a:r>
            <a:r>
              <a:rPr lang="es-ES" sz="1400" dirty="0"/>
              <a:t>establecer las relaciones entre V</a:t>
            </a:r>
            <a:r>
              <a:rPr lang="es-ES" sz="1400" baseline="-25000" dirty="0"/>
              <a:t>e</a:t>
            </a:r>
            <a:r>
              <a:rPr lang="es-ES" sz="1400" dirty="0"/>
              <a:t>-</a:t>
            </a:r>
            <a:r>
              <a:rPr lang="es-ES" sz="1400" dirty="0" err="1"/>
              <a:t>P</a:t>
            </a:r>
            <a:r>
              <a:rPr lang="es-ES" sz="1400" baseline="-25000" dirty="0" err="1"/>
              <a:t>p</a:t>
            </a:r>
            <a:r>
              <a:rPr lang="es-ES" sz="1400" dirty="0"/>
              <a:t>, donde </a:t>
            </a:r>
          </a:p>
          <a:p>
            <a:r>
              <a:rPr lang="es-ES" sz="1400" dirty="0"/>
              <a:t> </a:t>
            </a:r>
            <a:r>
              <a:rPr lang="es-ES" sz="1400" dirty="0" smtClean="0"/>
              <a:t>      costos </a:t>
            </a:r>
            <a:r>
              <a:rPr lang="es-ES" sz="1400" dirty="0"/>
              <a:t>de prevención, </a:t>
            </a:r>
            <a:r>
              <a:rPr lang="es-ES" sz="1400" dirty="0" smtClean="0"/>
              <a:t>costos </a:t>
            </a:r>
            <a:r>
              <a:rPr lang="es-ES" sz="1400" dirty="0"/>
              <a:t>de evaluación y </a:t>
            </a:r>
            <a:r>
              <a:rPr lang="es-ES" sz="1400" dirty="0" smtClean="0"/>
              <a:t> </a:t>
            </a:r>
          </a:p>
          <a:p>
            <a:r>
              <a:rPr lang="es-ES" sz="1400" dirty="0"/>
              <a:t> </a:t>
            </a:r>
            <a:r>
              <a:rPr lang="es-ES" sz="1400" dirty="0" smtClean="0"/>
              <a:t>      posibles </a:t>
            </a:r>
            <a:r>
              <a:rPr lang="es-ES" sz="1400" dirty="0"/>
              <a:t>fallos internos. </a:t>
            </a:r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-      V</a:t>
            </a:r>
            <a:r>
              <a:rPr lang="es-ES" sz="1400" baseline="-25000" dirty="0" smtClean="0"/>
              <a:t>e</a:t>
            </a:r>
            <a:r>
              <a:rPr lang="es-ES" sz="1400" dirty="0" smtClean="0"/>
              <a:t>-</a:t>
            </a:r>
            <a:r>
              <a:rPr lang="es-ES" sz="1400" dirty="0" err="1" smtClean="0"/>
              <a:t>P</a:t>
            </a:r>
            <a:r>
              <a:rPr lang="es-ES" sz="1400" baseline="-25000" dirty="0" err="1" smtClean="0"/>
              <a:t>p</a:t>
            </a:r>
            <a:r>
              <a:rPr lang="es-ES" sz="1400" dirty="0" smtClean="0"/>
              <a:t> </a:t>
            </a:r>
            <a:r>
              <a:rPr lang="es-ES" sz="1400" dirty="0"/>
              <a:t>y el cumplimiento de los requisitos V</a:t>
            </a:r>
            <a:r>
              <a:rPr lang="es-ES" sz="1400" baseline="-25000" dirty="0"/>
              <a:t>e</a:t>
            </a:r>
            <a:r>
              <a:rPr lang="es-ES" sz="1400" dirty="0"/>
              <a:t>-V</a:t>
            </a:r>
            <a:r>
              <a:rPr lang="es-ES" sz="1400" baseline="-25000" dirty="0"/>
              <a:t>s</a:t>
            </a:r>
            <a:r>
              <a:rPr lang="es-ES" sz="1400" dirty="0"/>
              <a:t>. </a:t>
            </a:r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r>
              <a:rPr lang="es-ES" sz="1400" dirty="0" smtClean="0"/>
              <a:t> </a:t>
            </a:r>
            <a:endParaRPr lang="es-ES" sz="1400" dirty="0"/>
          </a:p>
        </p:txBody>
      </p:sp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90"/>
    </mc:Choice>
    <mc:Fallback>
      <p:transition spd="slow" advTm="3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3218190" y="3244240"/>
            <a:ext cx="4822026" cy="1408896"/>
          </a:xfrm>
          <a:prstGeom prst="wedgeRectCallout">
            <a:avLst>
              <a:gd name="adj1" fmla="val -66581"/>
              <a:gd name="adj2" fmla="val 109093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286433" y="3196183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+mj-lt"/>
              <a:buAutoNum type="arabicPeriod"/>
            </a:pPr>
            <a:r>
              <a:rPr lang="x-none" sz="1400">
                <a:solidFill>
                  <a:prstClr val="black"/>
                </a:solidFill>
                <a:cs typeface="Arial" panose="020B0604020202020204" pitchFamily="34" charset="0"/>
              </a:rPr>
              <a:t>Atacar los costos de fall</a:t>
            </a:r>
            <a:r>
              <a:rPr lang="es-ES" sz="1400" dirty="0">
                <a:solidFill>
                  <a:prstClr val="black"/>
                </a:solidFill>
                <a:cs typeface="Arial" panose="020B0604020202020204" pitchFamily="34" charset="0"/>
              </a:rPr>
              <a:t>o</a:t>
            </a:r>
            <a:r>
              <a:rPr lang="x-none" sz="1400">
                <a:solidFill>
                  <a:prstClr val="black"/>
                </a:solidFill>
                <a:cs typeface="Arial" panose="020B0604020202020204" pitchFamily="34" charset="0"/>
              </a:rPr>
              <a:t>s internos 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x-none" sz="1400">
                <a:solidFill>
                  <a:prstClr val="black"/>
                </a:solidFill>
                <a:cs typeface="Arial" panose="020B0604020202020204" pitchFamily="34" charset="0"/>
              </a:rPr>
              <a:t>Invertir en actividades de prevención 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s-ES" sz="1400" dirty="0">
                <a:solidFill>
                  <a:prstClr val="black"/>
                </a:solidFill>
                <a:cs typeface="Arial" panose="020B0604020202020204" pitchFamily="34" charset="0"/>
              </a:rPr>
              <a:t>Reducir costos de evaluación </a:t>
            </a:r>
            <a:endParaRPr lang="en-US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x-none" sz="1400">
                <a:solidFill>
                  <a:prstClr val="black"/>
                </a:solidFill>
                <a:cs typeface="Arial" panose="020B0604020202020204" pitchFamily="34" charset="0"/>
              </a:rPr>
              <a:t>Evaluar y reorientar esfuerzos de prevención para conseguir mejoras </a:t>
            </a:r>
            <a:endParaRPr lang="es-ES" sz="1400" dirty="0" smtClean="0"/>
          </a:p>
        </p:txBody>
      </p:sp>
      <p:pic>
        <p:nvPicPr>
          <p:cNvPr id="10" name="9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8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6"/>
    </mc:Choice>
    <mc:Fallback>
      <p:transition spd="slow" advTm="2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flipH="1">
            <a:off x="9336360" y="692696"/>
            <a:ext cx="285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</a:t>
            </a:r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onclusiones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343472" y="24928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4" name="Proceso alternativo 2"/>
          <p:cNvSpPr/>
          <p:nvPr/>
        </p:nvSpPr>
        <p:spPr>
          <a:xfrm>
            <a:off x="335360" y="1894766"/>
            <a:ext cx="11305256" cy="1102186"/>
          </a:xfrm>
          <a:prstGeom prst="flowChartAlternateProcess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es-ES" sz="1400" dirty="0">
                <a:solidFill>
                  <a:schemeClr val="tx1"/>
                </a:solidFill>
              </a:rPr>
              <a:t>La concepción del procedimiento en el análisis por etapas del proceso industrial arrocero para gestionar costos de calidad, </a:t>
            </a:r>
            <a:r>
              <a:rPr lang="es-VE" sz="1400" dirty="0">
                <a:solidFill>
                  <a:schemeClr val="tx1"/>
                </a:solidFill>
              </a:rPr>
              <a:t>establece relaciones </a:t>
            </a:r>
            <a:r>
              <a:rPr lang="es-ES" sz="1400" dirty="0">
                <a:solidFill>
                  <a:schemeClr val="tx1"/>
                </a:solidFill>
              </a:rPr>
              <a:t>entre las características tecnológicas</a:t>
            </a:r>
            <a:r>
              <a:rPr lang="es-VE" sz="1400" dirty="0">
                <a:solidFill>
                  <a:schemeClr val="tx1"/>
                </a:solidFill>
              </a:rPr>
              <a:t>. Al</a:t>
            </a:r>
            <a:r>
              <a:rPr lang="es-ES" sz="1400" dirty="0">
                <a:solidFill>
                  <a:schemeClr val="tx1"/>
                </a:solidFill>
              </a:rPr>
              <a:t> otorgar prioridades por grupos de variables, proporciona esquemas de control que promueve mejoras en el desempeño del proceso con registros oportunos en el sistema de costos de calidad</a:t>
            </a: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Proceso alternativo 2"/>
          <p:cNvSpPr/>
          <p:nvPr/>
        </p:nvSpPr>
        <p:spPr>
          <a:xfrm>
            <a:off x="919226" y="2996952"/>
            <a:ext cx="11009421" cy="1152128"/>
          </a:xfrm>
          <a:prstGeom prst="flowChartAlternateProcess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s-ES" sz="1400" dirty="0">
                <a:solidFill>
                  <a:schemeClr val="tx1"/>
                </a:solidFill>
              </a:rPr>
              <a:t>En la implementación del procedimiento se obtuvo el esquema de control por grupos de clasificación prioritarios en el procesamiento industrial del </a:t>
            </a:r>
            <a:r>
              <a:rPr lang="es-ES" sz="1400" dirty="0" smtClean="0">
                <a:solidFill>
                  <a:schemeClr val="tx1"/>
                </a:solidFill>
              </a:rPr>
              <a:t>arroz</a:t>
            </a:r>
            <a:r>
              <a:rPr lang="es-ES" sz="1400" dirty="0">
                <a:solidFill>
                  <a:schemeClr val="tx1"/>
                </a:solidFill>
              </a:rPr>
              <a:t>.</a:t>
            </a: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7" name="Proceso alternativo 2"/>
          <p:cNvSpPr/>
          <p:nvPr/>
        </p:nvSpPr>
        <p:spPr>
          <a:xfrm>
            <a:off x="1415480" y="4149080"/>
            <a:ext cx="10657184" cy="864096"/>
          </a:xfrm>
          <a:prstGeom prst="flowChartAlternateProcess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s-ES" sz="1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s-ES" sz="1400" dirty="0">
                <a:solidFill>
                  <a:schemeClr val="tx1"/>
                </a:solidFill>
              </a:rPr>
              <a:t>El proceso industrial arrocero estudiado, es importante los componentes (materia prima) </a:t>
            </a:r>
            <a:r>
              <a:rPr lang="es-ES" sz="1400" dirty="0" smtClean="0">
                <a:solidFill>
                  <a:schemeClr val="tx1"/>
                </a:solidFill>
              </a:rPr>
              <a:t>. </a:t>
            </a:r>
            <a:r>
              <a:rPr lang="es-ES" sz="1400" dirty="0">
                <a:solidFill>
                  <a:schemeClr val="tx1"/>
                </a:solidFill>
              </a:rPr>
              <a:t>En el estudio se evidencia una concepción efectiva al respecto, pues el control establece  los mayores pesos asignados a la matriz de relación V</a:t>
            </a:r>
            <a:r>
              <a:rPr lang="es-ES" sz="1400" baseline="-25000" dirty="0">
                <a:solidFill>
                  <a:schemeClr val="tx1"/>
                </a:solidFill>
              </a:rPr>
              <a:t>e</a:t>
            </a:r>
            <a:r>
              <a:rPr lang="es-ES" sz="1400" dirty="0">
                <a:solidFill>
                  <a:schemeClr val="tx1"/>
                </a:solidFill>
              </a:rPr>
              <a:t>-P</a:t>
            </a:r>
            <a:r>
              <a:rPr lang="es-ES" sz="1400" baseline="-25000" dirty="0">
                <a:solidFill>
                  <a:schemeClr val="tx1"/>
                </a:solidFill>
              </a:rPr>
              <a:t>p</a:t>
            </a:r>
            <a:r>
              <a:rPr lang="es-ES" sz="1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16" name="1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16"/>
    </mc:Choice>
    <mc:Fallback>
      <p:transition spd="slow" advTm="40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479376" y="2924944"/>
            <a:ext cx="11545681" cy="1540112"/>
          </a:xfrm>
        </p:spPr>
        <p:txBody>
          <a:bodyPr/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GRACIAS</a:t>
            </a:r>
          </a:p>
        </p:txBody>
      </p:sp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9"/>
    </mc:Choice>
    <mc:Fallback>
      <p:transition spd="slow" advTm="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flipH="1">
            <a:off x="10031760" y="6926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Introducción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uadroTexto 4"/>
          <p:cNvSpPr txBox="1"/>
          <p:nvPr/>
        </p:nvSpPr>
        <p:spPr>
          <a:xfrm>
            <a:off x="479377" y="1982625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400" dirty="0"/>
              <a:t>u</a:t>
            </a:r>
            <a:r>
              <a:rPr lang="es-ES" sz="1400" dirty="0" smtClean="0"/>
              <a:t>na efectiva </a:t>
            </a:r>
            <a:r>
              <a:rPr lang="es-ES" sz="1400" dirty="0"/>
              <a:t>estimación y evaluación de costos de calidad asegura el aprovechamiento eficiente de las reservas productivas de un proceso </a:t>
            </a:r>
            <a:r>
              <a:rPr lang="es-ES" sz="1400" dirty="0" smtClean="0"/>
              <a:t>industrial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err="1"/>
              <a:t>lograr</a:t>
            </a:r>
            <a:r>
              <a:rPr lang="en-US" sz="1400" dirty="0"/>
              <a:t> la </a:t>
            </a:r>
            <a:r>
              <a:rPr lang="en-US" sz="1400" dirty="0" err="1"/>
              <a:t>certificación</a:t>
            </a:r>
            <a:r>
              <a:rPr lang="en-US" sz="1400" dirty="0"/>
              <a:t> del </a:t>
            </a:r>
            <a:r>
              <a:rPr lang="en-US" sz="1400" dirty="0" err="1"/>
              <a:t>Sistema</a:t>
            </a:r>
            <a:r>
              <a:rPr lang="en-US" sz="1400" dirty="0"/>
              <a:t> de </a:t>
            </a:r>
            <a:r>
              <a:rPr lang="en-US" sz="1400" dirty="0" err="1"/>
              <a:t>Gestión</a:t>
            </a:r>
            <a:r>
              <a:rPr lang="en-US" sz="1400" dirty="0"/>
              <a:t> de la </a:t>
            </a:r>
            <a:r>
              <a:rPr lang="en-US" sz="1400" dirty="0" err="1"/>
              <a:t>Calidad</a:t>
            </a:r>
            <a:r>
              <a:rPr lang="en-US" sz="1400" dirty="0"/>
              <a:t> </a:t>
            </a:r>
            <a:r>
              <a:rPr lang="en-US" sz="1400" dirty="0" err="1"/>
              <a:t>exige</a:t>
            </a:r>
            <a:r>
              <a:rPr lang="en-US" sz="1400" dirty="0"/>
              <a:t> la </a:t>
            </a:r>
            <a:r>
              <a:rPr lang="en-US" sz="1400" dirty="0" err="1"/>
              <a:t>identificación</a:t>
            </a:r>
            <a:r>
              <a:rPr lang="en-US" sz="1400" dirty="0"/>
              <a:t> de </a:t>
            </a:r>
            <a:r>
              <a:rPr lang="en-US" sz="1400" dirty="0" err="1"/>
              <a:t>costos</a:t>
            </a:r>
            <a:r>
              <a:rPr lang="en-US" sz="1400" dirty="0"/>
              <a:t> de </a:t>
            </a:r>
            <a:r>
              <a:rPr lang="en-US" sz="1400" dirty="0" err="1"/>
              <a:t>calidad</a:t>
            </a:r>
            <a:r>
              <a:rPr lang="en-US" sz="1400" dirty="0"/>
              <a:t> en </a:t>
            </a:r>
            <a:r>
              <a:rPr lang="en-US" sz="1400" dirty="0" err="1"/>
              <a:t>las</a:t>
            </a:r>
            <a:r>
              <a:rPr lang="en-US" sz="1400" dirty="0"/>
              <a:t> </a:t>
            </a:r>
            <a:r>
              <a:rPr lang="en-US" sz="1400" dirty="0" err="1"/>
              <a:t>etapas</a:t>
            </a:r>
            <a:r>
              <a:rPr lang="en-US" sz="1400" dirty="0"/>
              <a:t> del </a:t>
            </a:r>
            <a:r>
              <a:rPr lang="en-US" sz="1400" dirty="0" err="1"/>
              <a:t>proceso</a:t>
            </a:r>
            <a:r>
              <a:rPr lang="es-ES" sz="1400" dirty="0" smtClean="0"/>
              <a:t> </a:t>
            </a:r>
            <a:r>
              <a:rPr lang="es-ES" sz="1400" dirty="0" smtClean="0"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propone </a:t>
            </a:r>
            <a:r>
              <a:rPr lang="en-US" sz="1400" dirty="0" err="1"/>
              <a:t>una</a:t>
            </a:r>
            <a:r>
              <a:rPr lang="en-US" sz="1400" dirty="0"/>
              <a:t> </a:t>
            </a:r>
            <a:r>
              <a:rPr lang="en-US" sz="1400" dirty="0" err="1"/>
              <a:t>alternativa</a:t>
            </a:r>
            <a:r>
              <a:rPr lang="en-US" sz="1400" dirty="0"/>
              <a:t> </a:t>
            </a:r>
            <a:r>
              <a:rPr lang="en-US" sz="1400" dirty="0" err="1"/>
              <a:t>para</a:t>
            </a:r>
            <a:r>
              <a:rPr lang="en-US" sz="1400" dirty="0"/>
              <a:t> el </a:t>
            </a:r>
            <a:r>
              <a:rPr lang="en-US" sz="1400" dirty="0" err="1"/>
              <a:t>análisis</a:t>
            </a:r>
            <a:r>
              <a:rPr lang="en-US" sz="1400" dirty="0"/>
              <a:t> de </a:t>
            </a:r>
            <a:r>
              <a:rPr lang="en-US" sz="1400" dirty="0" err="1"/>
              <a:t>las</a:t>
            </a:r>
            <a:r>
              <a:rPr lang="en-US" sz="1400" dirty="0"/>
              <a:t> </a:t>
            </a:r>
            <a:r>
              <a:rPr lang="en-US" sz="1400" dirty="0" err="1"/>
              <a:t>relaciones</a:t>
            </a:r>
            <a:r>
              <a:rPr lang="en-US" sz="1400" dirty="0"/>
              <a:t> entre </a:t>
            </a:r>
            <a:r>
              <a:rPr lang="en-US" sz="1400" dirty="0" err="1"/>
              <a:t>características</a:t>
            </a:r>
            <a:r>
              <a:rPr lang="en-US" sz="1400" dirty="0"/>
              <a:t> </a:t>
            </a:r>
            <a:r>
              <a:rPr lang="en-US" sz="1400" dirty="0" err="1"/>
              <a:t>tecnológicas</a:t>
            </a:r>
            <a:r>
              <a:rPr lang="en-US" sz="1400" dirty="0"/>
              <a:t> y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implicación</a:t>
            </a:r>
            <a:r>
              <a:rPr lang="en-US" sz="1400" dirty="0"/>
              <a:t> en los </a:t>
            </a:r>
            <a:r>
              <a:rPr lang="en-US" sz="1400" dirty="0" err="1"/>
              <a:t>costos</a:t>
            </a:r>
            <a:r>
              <a:rPr lang="en-US" sz="1400" dirty="0"/>
              <a:t> de </a:t>
            </a:r>
            <a:r>
              <a:rPr lang="en-US" sz="1400" dirty="0" err="1"/>
              <a:t>calidad</a:t>
            </a:r>
            <a:r>
              <a:rPr lang="en-US" sz="1400" dirty="0"/>
              <a:t> </a:t>
            </a:r>
            <a:endParaRPr lang="en-US" sz="1400" dirty="0" smtClean="0"/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861048"/>
            <a:ext cx="2952328" cy="2099821"/>
          </a:xfrm>
          <a:prstGeom prst="rect">
            <a:avLst/>
          </a:prstGeom>
        </p:spPr>
      </p:pic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2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1"/>
    </mc:Choice>
    <mc:Fallback>
      <p:transition spd="slow" advTm="2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flipH="1">
            <a:off x="9624392" y="692696"/>
            <a:ext cx="256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Materiales y métodos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1062027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Procedimiento para el análisis por etapas del proceso industrial arrocero para gestionar costos de calidad.</a:t>
            </a:r>
          </a:p>
        </p:txBody>
      </p:sp>
      <p:sp>
        <p:nvSpPr>
          <p:cNvPr id="9" name="AutoShape 112"/>
          <p:cNvSpPr>
            <a:spLocks noChangeArrowheads="1"/>
          </p:cNvSpPr>
          <p:nvPr/>
        </p:nvSpPr>
        <p:spPr bwMode="auto">
          <a:xfrm>
            <a:off x="5231904" y="2852936"/>
            <a:ext cx="6120680" cy="1368152"/>
          </a:xfrm>
          <a:prstGeom prst="wedgeRectCallout">
            <a:avLst>
              <a:gd name="adj1" fmla="val -73249"/>
              <a:gd name="adj2" fmla="val -152809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marL="285750" indent="-285750" algn="just">
              <a:buFontTx/>
              <a:buChar char="-"/>
              <a:defRPr/>
            </a:pPr>
            <a:r>
              <a:rPr lang="es-ES" sz="1400" dirty="0" smtClean="0"/>
              <a:t>Gómez </a:t>
            </a:r>
            <a:r>
              <a:rPr lang="es-ES" sz="1400" dirty="0"/>
              <a:t>Avilés B, Marrero Delgado F, Gil </a:t>
            </a:r>
            <a:r>
              <a:rPr lang="es-ES" sz="1400" dirty="0" err="1"/>
              <a:t>Unday</a:t>
            </a:r>
            <a:r>
              <a:rPr lang="es-ES" sz="1400" dirty="0"/>
              <a:t> Z. Ordenamiento y clasificación de características tecnológicas en la Industria azucarera: Concepción cliente-proveedor en un proceso </a:t>
            </a:r>
            <a:r>
              <a:rPr lang="es-ES" sz="1400" dirty="0" smtClean="0"/>
              <a:t>industrial</a:t>
            </a:r>
          </a:p>
          <a:p>
            <a:pPr marL="285750" indent="-285750" algn="just">
              <a:buFontTx/>
              <a:buChar char="-"/>
              <a:defRPr/>
            </a:pPr>
            <a:r>
              <a:rPr lang="es-ES" sz="1400" dirty="0"/>
              <a:t>Gómez Avilés B, Plaza Macías B, Rodríguez Urquiza Y, Pascual </a:t>
            </a:r>
            <a:r>
              <a:rPr lang="es-ES" sz="1400" dirty="0" err="1"/>
              <a:t>Yoanni</a:t>
            </a:r>
            <a:r>
              <a:rPr lang="es-ES" sz="1400" dirty="0"/>
              <a:t> S. Procedimiento para implementación del sistema de costos de la calidad en empresa cárnica cubana.</a:t>
            </a:r>
            <a:endParaRPr lang="es-ES" sz="1400" dirty="0">
              <a:cs typeface="Arial" panose="020B0604020202020204" pitchFamily="34" charset="0"/>
            </a:endParaRPr>
          </a:p>
        </p:txBody>
      </p:sp>
      <p:pic>
        <p:nvPicPr>
          <p:cNvPr id="8" name="7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3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5"/>
    </mc:Choice>
    <mc:Fallback>
      <p:transition spd="slow" advTm="1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flipH="1">
            <a:off x="9624392" y="692696"/>
            <a:ext cx="256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Materiales y métodos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1062027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Procedimiento para el análisis por etapas del proceso industrial arrocero para gestionar costos de calidad.</a:t>
            </a:r>
          </a:p>
        </p:txBody>
      </p:sp>
      <p:sp>
        <p:nvSpPr>
          <p:cNvPr id="9" name="AutoShape 112"/>
          <p:cNvSpPr>
            <a:spLocks noChangeArrowheads="1"/>
          </p:cNvSpPr>
          <p:nvPr/>
        </p:nvSpPr>
        <p:spPr bwMode="auto">
          <a:xfrm>
            <a:off x="5231904" y="2852936"/>
            <a:ext cx="4392488" cy="459777"/>
          </a:xfrm>
          <a:prstGeom prst="wedgeRectCallout">
            <a:avLst>
              <a:gd name="adj1" fmla="val -86981"/>
              <a:gd name="adj2" fmla="val -82065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marL="285750" indent="-285750" algn="just">
              <a:buFontTx/>
              <a:buChar char="-"/>
              <a:defRPr/>
            </a:pPr>
            <a:r>
              <a:rPr lang="es-ES" sz="1400" dirty="0"/>
              <a:t>criterios de la literatura científica especializada y manuales de operación de la industria</a:t>
            </a:r>
            <a:endParaRPr lang="es-ES" sz="1400" dirty="0">
              <a:cs typeface="Arial" panose="020B0604020202020204" pitchFamily="34" charset="0"/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4256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6"/>
    </mc:Choice>
    <mc:Fallback xmlns="">
      <p:transition spd="slow" advTm="9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 flipH="1">
            <a:off x="9624392" y="692696"/>
            <a:ext cx="256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Materiales y métodos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1062027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/>
              <a:t>Procedimiento para el análisis por etapas del proceso industrial arrocero para gestionar costos de calidad.</a:t>
            </a:r>
          </a:p>
        </p:txBody>
      </p:sp>
      <p:sp>
        <p:nvSpPr>
          <p:cNvPr id="6" name="AutoShape 112"/>
          <p:cNvSpPr>
            <a:spLocks noChangeArrowheads="1"/>
          </p:cNvSpPr>
          <p:nvPr/>
        </p:nvSpPr>
        <p:spPr bwMode="auto">
          <a:xfrm>
            <a:off x="3672943" y="3703308"/>
            <a:ext cx="5291608" cy="2901414"/>
          </a:xfrm>
          <a:prstGeom prst="wedgeRectCallout">
            <a:avLst>
              <a:gd name="adj1" fmla="val -82213"/>
              <a:gd name="adj2" fmla="val -56042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oup 13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09096"/>
              </p:ext>
            </p:extLst>
          </p:nvPr>
        </p:nvGraphicFramePr>
        <p:xfrm>
          <a:off x="4428047" y="3693645"/>
          <a:ext cx="4536504" cy="2198033"/>
        </p:xfrm>
        <a:graphic>
          <a:graphicData uri="http://schemas.openxmlformats.org/drawingml/2006/table">
            <a:tbl>
              <a:tblPr/>
              <a:tblGrid>
                <a:gridCol w="700029"/>
                <a:gridCol w="698829"/>
                <a:gridCol w="700030"/>
                <a:gridCol w="698829"/>
                <a:gridCol w="677216"/>
                <a:gridCol w="721643"/>
                <a:gridCol w="339928"/>
              </a:tblGrid>
              <a:tr h="303223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Grado de la relación (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) y (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)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Etapa: n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116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n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endParaRPr kumimoji="0" lang="es-ES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</a:t>
                      </a:r>
                      <a:endParaRPr kumimoji="0" lang="es-E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095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R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ij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 R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ij 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254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095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m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13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18691"/>
              </p:ext>
            </p:extLst>
          </p:nvPr>
        </p:nvGraphicFramePr>
        <p:xfrm>
          <a:off x="4029757" y="4167546"/>
          <a:ext cx="4577980" cy="1972938"/>
        </p:xfrm>
        <a:graphic>
          <a:graphicData uri="http://schemas.openxmlformats.org/drawingml/2006/table">
            <a:tbl>
              <a:tblPr/>
              <a:tblGrid>
                <a:gridCol w="658360"/>
                <a:gridCol w="655916"/>
                <a:gridCol w="658360"/>
                <a:gridCol w="655916"/>
                <a:gridCol w="636374"/>
                <a:gridCol w="677902"/>
                <a:gridCol w="635152"/>
              </a:tblGrid>
              <a:tr h="234958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Grado de la relación (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) y (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) </a:t>
                      </a: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Etapa: 2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7464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n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</a:t>
                      </a:r>
                      <a:endParaRPr kumimoji="0" lang="es-E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30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R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ij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 R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ij 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25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730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m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oup 13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969972"/>
              </p:ext>
            </p:extLst>
          </p:nvPr>
        </p:nvGraphicFramePr>
        <p:xfrm>
          <a:off x="3817761" y="4941167"/>
          <a:ext cx="4714680" cy="1792224"/>
        </p:xfrm>
        <a:graphic>
          <a:graphicData uri="http://schemas.openxmlformats.org/drawingml/2006/table">
            <a:tbl>
              <a:tblPr/>
              <a:tblGrid>
                <a:gridCol w="678019"/>
                <a:gridCol w="675502"/>
                <a:gridCol w="678019"/>
                <a:gridCol w="675502"/>
                <a:gridCol w="655375"/>
                <a:gridCol w="698145"/>
                <a:gridCol w="654118"/>
              </a:tblGrid>
              <a:tr h="385824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Grado de la relación (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) y (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i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 </a:t>
                      </a:r>
                      <a:r>
                        <a:rPr kumimoji="0" lang="es-ES_tradnl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)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Etapa: 1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80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Pp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n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j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VS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p</a:t>
                      </a:r>
                      <a:endParaRPr kumimoji="0" lang="es-E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06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R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ij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 R</a:t>
                      </a:r>
                      <a:r>
                        <a:rPr kumimoji="0" lang="es-ES_tradnl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ij </a:t>
                      </a:r>
                      <a:endParaRPr kumimoji="0" lang="es-ES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55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</a:t>
                      </a: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   .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06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VE</a:t>
                      </a:r>
                      <a:r>
                        <a:rPr kumimoji="0" lang="es-ES_tradnl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m</a:t>
                      </a: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0" marR="0" marT="0" marB="0" horzOverflow="overflow">
                    <a:lnL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ckThin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0"/>
    </mc:Choice>
    <mc:Fallback>
      <p:transition spd="slow" advTm="1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pic>
        <p:nvPicPr>
          <p:cNvPr id="10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91" y="1718245"/>
            <a:ext cx="2838120" cy="2054246"/>
          </a:xfrm>
          <a:prstGeom prst="rect">
            <a:avLst/>
          </a:prstGeom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59" y="1196752"/>
            <a:ext cx="2596179" cy="1949585"/>
          </a:xfrm>
          <a:prstGeom prst="rect">
            <a:avLst/>
          </a:prstGeom>
        </p:spPr>
      </p:pic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3672943" y="3703308"/>
            <a:ext cx="5291608" cy="2901414"/>
          </a:xfrm>
          <a:prstGeom prst="wedgeRectCallout">
            <a:avLst>
              <a:gd name="adj1" fmla="val -68336"/>
              <a:gd name="adj2" fmla="val -53177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688" y="5154015"/>
            <a:ext cx="4825560" cy="1361905"/>
          </a:xfrm>
          <a:prstGeom prst="rect">
            <a:avLst/>
          </a:prstGeom>
        </p:spPr>
      </p:pic>
      <p:sp>
        <p:nvSpPr>
          <p:cNvPr id="14" name="CuadroTexto 7"/>
          <p:cNvSpPr txBox="1"/>
          <p:nvPr/>
        </p:nvSpPr>
        <p:spPr>
          <a:xfrm>
            <a:off x="3660023" y="5238497"/>
            <a:ext cx="461665" cy="10690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Secado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9"/>
          <p:cNvSpPr txBox="1"/>
          <p:nvPr/>
        </p:nvSpPr>
        <p:spPr>
          <a:xfrm>
            <a:off x="3672943" y="3805502"/>
            <a:ext cx="461665" cy="10690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Molinado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690" y="3772491"/>
            <a:ext cx="4825560" cy="1300406"/>
          </a:xfrm>
          <a:prstGeom prst="rect">
            <a:avLst/>
          </a:prstGeom>
        </p:spPr>
      </p:pic>
      <p:sp>
        <p:nvSpPr>
          <p:cNvPr id="17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7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1"/>
    </mc:Choice>
    <mc:Fallback>
      <p:transition spd="slow" advTm="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3935760" y="2204864"/>
            <a:ext cx="6048672" cy="3096344"/>
          </a:xfrm>
          <a:prstGeom prst="wedgeRectCallout">
            <a:avLst>
              <a:gd name="adj1" fmla="val -71627"/>
              <a:gd name="adj2" fmla="val 22727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295800" y="479715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Grupos de clasificación de V</a:t>
            </a:r>
            <a:r>
              <a:rPr lang="es-ES" sz="1400" baseline="-25000" dirty="0"/>
              <a:t>e   </a:t>
            </a:r>
            <a:r>
              <a:rPr lang="es-ES" sz="1400" dirty="0"/>
              <a:t>respecto a </a:t>
            </a:r>
            <a:r>
              <a:rPr lang="es-ES" sz="1400" dirty="0" err="1"/>
              <a:t>P</a:t>
            </a:r>
            <a:r>
              <a:rPr lang="es-ES" sz="1400" baseline="-25000" dirty="0" err="1"/>
              <a:t>p</a:t>
            </a:r>
            <a:r>
              <a:rPr lang="es-ES" sz="1400" dirty="0"/>
              <a:t> y V</a:t>
            </a:r>
            <a:r>
              <a:rPr lang="es-ES" sz="1400" baseline="-25000" dirty="0"/>
              <a:t>s</a:t>
            </a:r>
            <a:r>
              <a:rPr lang="es-ES" sz="1400" dirty="0"/>
              <a:t> en la etapa Secado.</a:t>
            </a:r>
            <a:endParaRPr lang="es-ES" sz="1400" b="1" dirty="0"/>
          </a:p>
          <a:p>
            <a:endParaRPr lang="es-E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6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99494"/>
              </p:ext>
            </p:extLst>
          </p:nvPr>
        </p:nvGraphicFramePr>
        <p:xfrm>
          <a:off x="4083546" y="2276301"/>
          <a:ext cx="575310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6" imgW="10220348" imgH="2905298" progId="Visio.Drawing.15">
                  <p:embed/>
                </p:oleObj>
              </mc:Choice>
              <mc:Fallback>
                <p:oleObj r:id="rId6" imgW="10220348" imgH="2905298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546" y="2276301"/>
                        <a:ext cx="5753100" cy="241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9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3"/>
    </mc:Choice>
    <mc:Fallback>
      <p:transition spd="slow" advTm="42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3938658" y="1988840"/>
            <a:ext cx="4821638" cy="3456384"/>
          </a:xfrm>
          <a:prstGeom prst="wedgeRectCallout">
            <a:avLst>
              <a:gd name="adj1" fmla="val -77407"/>
              <a:gd name="adj2" fmla="val 32589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" name="8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8" y="1988840"/>
            <a:ext cx="4821638" cy="1454193"/>
          </a:xfrm>
          <a:prstGeom prst="rect">
            <a:avLst/>
          </a:prstGeom>
          <a:noFill/>
        </p:spPr>
      </p:pic>
      <p:pic>
        <p:nvPicPr>
          <p:cNvPr id="10" name="9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59" y="3717032"/>
            <a:ext cx="4821638" cy="1584176"/>
          </a:xfrm>
          <a:prstGeom prst="rect">
            <a:avLst/>
          </a:prstGeom>
          <a:noFill/>
        </p:spPr>
      </p:pic>
      <p:sp>
        <p:nvSpPr>
          <p:cNvPr id="11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2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89"/>
    </mc:Choice>
    <mc:Fallback>
      <p:transition spd="slow" advTm="4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523693"/>
            <a:ext cx="4968552" cy="4497596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34763" y="69269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/>
              <a:t>Procedimiento</a:t>
            </a:r>
            <a:endParaRPr lang="es-ES" sz="1200" b="1" dirty="0"/>
          </a:p>
        </p:txBody>
      </p:sp>
      <p:sp>
        <p:nvSpPr>
          <p:cNvPr id="12" name="AutoShape 112"/>
          <p:cNvSpPr>
            <a:spLocks noChangeArrowheads="1"/>
          </p:cNvSpPr>
          <p:nvPr/>
        </p:nvSpPr>
        <p:spPr bwMode="auto">
          <a:xfrm>
            <a:off x="3935760" y="2204864"/>
            <a:ext cx="5904656" cy="3096344"/>
          </a:xfrm>
          <a:prstGeom prst="wedgeRectCallout">
            <a:avLst>
              <a:gd name="adj1" fmla="val -71627"/>
              <a:gd name="adj2" fmla="val 22727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50000"/>
              </a:schemeClr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algn="just">
              <a:defRPr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151784" y="479715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Grupos de clasificación de V</a:t>
            </a:r>
            <a:r>
              <a:rPr lang="es-ES" sz="1400" baseline="-25000" dirty="0"/>
              <a:t>e</a:t>
            </a:r>
            <a:r>
              <a:rPr lang="es-ES" sz="1400" dirty="0"/>
              <a:t> respecto a </a:t>
            </a:r>
            <a:r>
              <a:rPr lang="es-ES" sz="1400" dirty="0" err="1"/>
              <a:t>P</a:t>
            </a:r>
            <a:r>
              <a:rPr lang="es-ES" sz="1400" baseline="-25000" dirty="0" err="1"/>
              <a:t>p</a:t>
            </a:r>
            <a:r>
              <a:rPr lang="es-ES" sz="1400" dirty="0"/>
              <a:t> y V</a:t>
            </a:r>
            <a:r>
              <a:rPr lang="es-ES" sz="1400" baseline="-25000" dirty="0"/>
              <a:t>s</a:t>
            </a:r>
            <a:r>
              <a:rPr lang="es-ES" sz="1400" dirty="0"/>
              <a:t> en la etapa </a:t>
            </a:r>
            <a:r>
              <a:rPr lang="es-ES" sz="1400" dirty="0" err="1"/>
              <a:t>Molinado</a:t>
            </a:r>
            <a:r>
              <a:rPr lang="es-ES" sz="1400" dirty="0" smtClean="0"/>
              <a:t>.</a:t>
            </a:r>
            <a:endParaRPr lang="es-ES" sz="1400" b="1" dirty="0"/>
          </a:p>
          <a:p>
            <a:endParaRPr lang="es-E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9" name="8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249099"/>
              </p:ext>
            </p:extLst>
          </p:nvPr>
        </p:nvGraphicFramePr>
        <p:xfrm>
          <a:off x="3989276" y="2218362"/>
          <a:ext cx="5753100" cy="2362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r:id="rId6" imgW="9201288" imgH="2781341" progId="Visio.Drawing.15">
                  <p:embed/>
                </p:oleObj>
              </mc:Choice>
              <mc:Fallback>
                <p:oleObj r:id="rId6" imgW="9201288" imgH="2781341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276" y="2218362"/>
                        <a:ext cx="5753100" cy="2362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4"/>
          <p:cNvSpPr txBox="1"/>
          <p:nvPr/>
        </p:nvSpPr>
        <p:spPr>
          <a:xfrm flipH="1">
            <a:off x="9264352" y="668419"/>
            <a:ext cx="292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Resultados</a:t>
            </a:r>
            <a:endParaRPr lang="es-E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9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4"/>
    </mc:Choice>
    <mc:Fallback>
      <p:transition spd="slow" advTm="2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ción_uniss">
  <a:themeElements>
    <a:clrScheme name="Custom 2">
      <a:dk1>
        <a:sysClr val="windowText" lastClr="000000"/>
      </a:dk1>
      <a:lt1>
        <a:sysClr val="window" lastClr="FFFFFF"/>
      </a:lt1>
      <a:dk2>
        <a:srgbClr val="009DD9"/>
      </a:dk2>
      <a:lt2>
        <a:srgbClr val="C7E2FA"/>
      </a:lt2>
      <a:accent1>
        <a:srgbClr val="004E6C"/>
      </a:accent1>
      <a:accent2>
        <a:srgbClr val="009DD9"/>
      </a:accent2>
      <a:accent3>
        <a:srgbClr val="0BD0D9"/>
      </a:accent3>
      <a:accent4>
        <a:srgbClr val="009DD9"/>
      </a:accent4>
      <a:accent5>
        <a:srgbClr val="10CF9B"/>
      </a:accent5>
      <a:accent6>
        <a:srgbClr val="A5C249"/>
      </a:accent6>
      <a:hlink>
        <a:srgbClr val="F49100"/>
      </a:hlink>
      <a:folHlink>
        <a:srgbClr val="85DFD0"/>
      </a:folHlink>
    </a:clrScheme>
    <a:fontScheme name="Presentación_unis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sentación_uniss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_uniss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_uniss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_uniss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_uniss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_uniss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_uniss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_uniss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_uniss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_uniss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_uniss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_uniss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20210708 - Identidad visual del evento.pptx" id="{2ED35978-CE40-4643-A580-79E09752A8DF}" vid="{EBFFAF2B-0F35-4C48-99B0-E109FE9C66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</Template>
  <TotalTime>656</TotalTime>
  <Words>646</Words>
  <Application>Microsoft Office PowerPoint</Application>
  <PresentationFormat>Personalizado</PresentationFormat>
  <Paragraphs>110</Paragraphs>
  <Slides>15</Slides>
  <Notes>0</Notes>
  <HiddenSlides>0</HiddenSlides>
  <MMClips>15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7" baseType="lpstr">
      <vt:lpstr>Presentación_uniss</vt:lpstr>
      <vt:lpstr>Visio.Drawing.15</vt:lpstr>
      <vt:lpstr>GESTIÓN DE LOS COSTOS DE CALIDAD EN PROCESO INDUSTRIAL ARROCERO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Bismaida</dc:creator>
  <cp:lastModifiedBy>Kevin</cp:lastModifiedBy>
  <cp:revision>55</cp:revision>
  <dcterms:created xsi:type="dcterms:W3CDTF">2021-10-05T15:00:18Z</dcterms:created>
  <dcterms:modified xsi:type="dcterms:W3CDTF">2021-10-13T04:33:02Z</dcterms:modified>
</cp:coreProperties>
</file>