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9C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>
      <p:cViewPr>
        <p:scale>
          <a:sx n="81" d="100"/>
          <a:sy n="81" d="100"/>
        </p:scale>
        <p:origin x="-18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21D1B-00FC-4B51-B653-B357905DEBA9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58134-A203-4653-9228-0A2C8AE522F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77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43991D3-A756-48C7-8491-002D274B37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1357" y="3573017"/>
            <a:ext cx="11545283" cy="1540112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título</a:t>
            </a:r>
            <a:r>
              <a:rPr lang="en-US" dirty="0"/>
              <a:t> de la </a:t>
            </a:r>
            <a:r>
              <a:rPr lang="en-US" dirty="0" err="1"/>
              <a:t>ponencia</a:t>
            </a:r>
            <a:r>
              <a:rPr lang="en-US" dirty="0"/>
              <a:t> o </a:t>
            </a:r>
            <a:r>
              <a:rPr lang="en-US" dirty="0" err="1"/>
              <a:t>póster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248EE13D-484D-4425-B47F-017A6A6A61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1356" y="1888888"/>
            <a:ext cx="11545681" cy="1540112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rgbClr val="089CBB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089CBB"/>
                </a:solidFill>
              </a:defRPr>
            </a:lvl2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 la </a:t>
            </a:r>
            <a:r>
              <a:rPr lang="en-US" dirty="0" err="1"/>
              <a:t>comisión</a:t>
            </a:r>
            <a:r>
              <a:rPr lang="en-US" dirty="0"/>
              <a:t> y taller</a:t>
            </a:r>
          </a:p>
          <a:p>
            <a:pPr lvl="1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del taller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900269A-1AC0-413F-A4A5-10D72E37D00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1150" y="5257800"/>
            <a:ext cx="11545888" cy="381000"/>
          </a:xfr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los </a:t>
            </a:r>
            <a:r>
              <a:rPr lang="en-US" dirty="0" err="1"/>
              <a:t>autores</a:t>
            </a:r>
            <a:r>
              <a:rPr lang="en-US" dirty="0"/>
              <a:t> de la </a:t>
            </a:r>
            <a:r>
              <a:rPr lang="en-US" dirty="0" err="1"/>
              <a:t>ponencia</a:t>
            </a:r>
            <a:r>
              <a:rPr lang="en-US" dirty="0"/>
              <a:t> o </a:t>
            </a:r>
            <a:r>
              <a:rPr lang="en-US" dirty="0" err="1"/>
              <a:t>póster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FA9780-B1D2-48EB-8538-10FE41139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CA10EA7-5343-42F9-ACBA-8717B8F0F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2F2F67BC-6501-48A3-88D8-124FF6D33D2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6EEE9C97-6569-4C2C-BD72-BE66846ED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xmlns="" id="{81A655EC-1A99-44F3-977A-FC0A395143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47004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056E887-B079-43BF-B37C-6DDD48213A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9984" y="44450"/>
            <a:ext cx="3012016" cy="59769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93FB384-B7E5-4342-BCF9-803989584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3933" y="44450"/>
            <a:ext cx="8832851" cy="59769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090C2E88-2D3B-4D7E-A1CB-7F0F0CA2D0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E198BA64-0415-4FA6-9E3E-525D80B71C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xmlns="" id="{8AE9AF1F-7AB1-4DD9-A9F9-AFFF926D74B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94735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52E969-36B9-4A28-908B-C989AE8EEA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0318" y="457200"/>
            <a:ext cx="10511364" cy="811560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conferencista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1A3604-A03E-47C1-A8AA-AA1CE77594B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717" y="1484784"/>
            <a:ext cx="6172200" cy="437626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/>
              <a:t>Clic</a:t>
            </a:r>
            <a:r>
              <a:rPr lang="en-US" dirty="0"/>
              <a:t> </a:t>
            </a:r>
            <a:r>
              <a:rPr lang="en-US" dirty="0" err="1"/>
              <a:t>aquí</a:t>
            </a:r>
            <a:r>
              <a:rPr lang="en-US" dirty="0"/>
              <a:t> para </a:t>
            </a:r>
            <a:r>
              <a:rPr lang="en-US" dirty="0" err="1"/>
              <a:t>escribir</a:t>
            </a:r>
            <a:r>
              <a:rPr lang="en-US" dirty="0"/>
              <a:t> sus </a:t>
            </a:r>
            <a:r>
              <a:rPr lang="en-US" dirty="0" err="1"/>
              <a:t>datos</a:t>
            </a:r>
            <a:r>
              <a:rPr lang="en-US" dirty="0"/>
              <a:t> </a:t>
            </a:r>
            <a:r>
              <a:rPr lang="en-US" dirty="0" err="1"/>
              <a:t>personales</a:t>
            </a:r>
            <a:r>
              <a:rPr lang="en-US" dirty="0"/>
              <a:t> y breve </a:t>
            </a:r>
            <a:r>
              <a:rPr lang="en-US" dirty="0" err="1"/>
              <a:t>biografía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xmlns="" id="{F4617570-FCD6-45C1-A906-08E309FC772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9788" y="1484313"/>
            <a:ext cx="4032250" cy="4376737"/>
          </a:xfrm>
        </p:spPr>
        <p:txBody>
          <a:bodyPr/>
          <a:lstStyle/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EA4845F9-9FFA-4BF0-B30F-0E04F9FF14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xmlns="" id="{37B22127-54FE-4C27-9C1B-C1C5734157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xmlns="" id="{B413D506-79C0-420A-AF25-1F2129DD31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4299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C53014-B42B-4F28-9CCD-52EA47A14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3B3291-570F-4239-9DC0-8F06814D3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81B62642-FF8B-4338-B422-FE220EE01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altLang="en-US"/>
              <a:t>VI Conferencia Científica Internacional YayaboCiencia 2021</a:t>
            </a:r>
            <a:endParaRPr lang="es-ES" alt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xmlns="" id="{EFACF6F2-670E-474A-A793-859D6C314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altLang="en-US"/>
              <a:t>“Impulsando el desarrollo local sostenible”</a:t>
            </a:r>
            <a:endParaRPr lang="es-ES" alt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E553E3AB-249B-44BE-B420-D4720415B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09031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F8715E-3E13-4E2C-9FE0-CD4D312AA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3B64DA8-8824-4489-9969-2B5CA40E5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4F528660-8452-4A5B-B748-CD4AF45E9D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04551474-F9BF-4710-AC0E-DA43BE9BBF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xmlns="" id="{9EA660BF-8532-4D8C-8E95-E86664A791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66729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991C13-9A96-4A69-B5AC-03154590F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ED6B44-287A-4297-9FDF-CB91AD5E09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341438"/>
            <a:ext cx="5918200" cy="46799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AB2451C-4ECB-422F-89AB-BCC7D80F0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3800" y="1341438"/>
            <a:ext cx="5918200" cy="46799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BD964FCD-22F4-44D7-A5BB-8F57E3B4C6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F543E7FC-5804-4209-BBDE-0DD3F0C197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xmlns="" id="{154BCC1C-2B60-41D8-B21B-B4B57C14E84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66240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688B75-E0E1-408F-B1EC-6BA50ADF1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12B89CF-EC50-465A-8662-7F26B5735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3046D97-B4A1-4726-B908-4BA709631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FEBC094-0F84-4AE6-8E75-BF035645B5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5993BD8-6560-4DEA-A648-D984EE9DFD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E3C3E63D-E60A-40AF-9736-4F9B636074F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xmlns="" id="{DA03C775-FAB4-468F-87B8-D68F02C77C0D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xmlns="" id="{7219ADF7-2059-4542-A176-A6CA244884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29293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30A00B-D80A-4E68-8FA9-D6C0FACC6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54A5A5BB-1B96-4F73-88E8-5B9DA5FCC6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E3490AC5-2E5C-4D2D-B190-17D153AC7BC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F60A5FB9-F131-4B9D-BC1F-5E05493D1B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4744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3064F97E-A2A1-4AA4-9391-5AD9F64F95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E52C2B5D-7D9C-44EA-9BDF-37B50670E68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4A0DBAA6-92B9-407E-B62A-03AA919F1A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3996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52E969-36B9-4A28-908B-C989AE8EE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1A3604-A03E-47C1-A8AA-AA1CE7759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C6EA7EE-5A24-478F-AF49-7274113B0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A8B0A379-4924-4B29-AA1B-E2AAB38D39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E938D448-E597-4020-8F36-B33ED593FF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xmlns="" id="{3072331B-BB80-40B1-B846-1EA323361D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51168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6B819418-12E0-416C-9D2D-32AF3F06E76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11824" y="6308725"/>
            <a:ext cx="5616624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“Impulsando el desarrollo local sostenible”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076D6AB1-5BB4-464D-B214-B9EE2BD2C7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3933" y="44451"/>
            <a:ext cx="12048067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dirty="0"/>
              <a:t>Haga clic para cambiar el estilo de título	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765CEA98-DF11-48A1-B330-CB3DD9BF29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41438"/>
            <a:ext cx="12039600" cy="4679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A030CEF3-C609-4F76-ADEE-1A2B9329155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33" y="6308725"/>
            <a:ext cx="42238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89CBB"/>
                </a:solidFill>
              </a:defRPr>
            </a:lvl1pPr>
          </a:lstStyle>
          <a:p>
            <a:r>
              <a:rPr lang="es-ES" altLang="en-US" dirty="0"/>
              <a:t>VI Conferencia Científica Internacional </a:t>
            </a:r>
            <a:r>
              <a:rPr lang="es-ES" altLang="en-US" dirty="0" err="1"/>
              <a:t>YayaboCiencia</a:t>
            </a:r>
            <a:r>
              <a:rPr lang="es-ES" altLang="en-US" dirty="0"/>
              <a:t> 2021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xmlns="" id="{3C0CF148-7205-4541-8598-435804A65E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23501" y="6308725"/>
            <a:ext cx="182456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89CBB"/>
                </a:solidFill>
                <a:latin typeface="Arial Black" panose="020B0A04020102020204" pitchFamily="34" charset="0"/>
              </a:defRPr>
            </a:lvl1pPr>
          </a:lstStyle>
          <a:p>
            <a:fld id="{5CBD79BE-5A20-4575-81D4-E4E3B47D3FB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62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89CB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898BB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U" cap="all" dirty="0"/>
              <a:t>CALIFICACIÓN DE DESEMPEÑO DE LA AUTOCLAVE HMC EUROPE HG-80.</a:t>
            </a:r>
            <a:r>
              <a:rPr lang="es-ES" cap="all" dirty="0"/>
              <a:t/>
            </a:r>
            <a:br>
              <a:rPr lang="es-ES" cap="all" dirty="0"/>
            </a:b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sz="3000" dirty="0"/>
              <a:t>VI TALLER: DESARROLLO ENERGÉTICO E INDUSTRIAL </a:t>
            </a:r>
            <a:r>
              <a:rPr lang="es-ES" sz="3000" dirty="0" smtClean="0"/>
              <a:t>SOSTENIBLE</a:t>
            </a:r>
            <a:endParaRPr lang="es-ES" sz="300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 dirty="0"/>
              <a:t>Javier David </a:t>
            </a:r>
            <a:r>
              <a:rPr lang="es-ES" dirty="0" smtClean="0"/>
              <a:t>Brizuela Cardoso, </a:t>
            </a:r>
            <a:r>
              <a:rPr lang="es-US" dirty="0"/>
              <a:t>Isi Veitía </a:t>
            </a:r>
            <a:r>
              <a:rPr lang="es-US" dirty="0" smtClean="0"/>
              <a:t>Coba, </a:t>
            </a:r>
            <a:r>
              <a:rPr lang="es-US" dirty="0"/>
              <a:t>José Miguel Fernández </a:t>
            </a:r>
            <a:r>
              <a:rPr lang="es-US" dirty="0" smtClean="0"/>
              <a:t>Torres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048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 flipH="1">
            <a:off x="10031760" y="69269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Introducción</a:t>
            </a:r>
            <a:endParaRPr lang="es-E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23392" y="2348880"/>
            <a:ext cx="10801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-</a:t>
            </a:r>
            <a:r>
              <a:rPr lang="es-ES" dirty="0" smtClean="0"/>
              <a:t>Procesos de esterilización al vapor.</a:t>
            </a:r>
          </a:p>
          <a:p>
            <a:endParaRPr lang="es-ES" dirty="0" smtClean="0"/>
          </a:p>
          <a:p>
            <a:r>
              <a:rPr lang="es-ES" dirty="0" smtClean="0"/>
              <a:t>-Es </a:t>
            </a:r>
            <a:r>
              <a:rPr lang="es-ES" dirty="0"/>
              <a:t>necesario que tanto el ciclo(s) de esterilización como la autoclave sean validados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 smtClean="0"/>
              <a:t>-La </a:t>
            </a:r>
            <a:r>
              <a:rPr lang="es-ES" dirty="0"/>
              <a:t>validación </a:t>
            </a:r>
            <a:r>
              <a:rPr lang="es-ES" dirty="0" smtClean="0"/>
              <a:t>garantiza </a:t>
            </a:r>
            <a:r>
              <a:rPr lang="es-ES" dirty="0"/>
              <a:t>que todos los artículos que deben ser estériles puedan ser esterilizados de manera consistente y </a:t>
            </a:r>
            <a:r>
              <a:rPr lang="es-ES" dirty="0" smtClean="0"/>
              <a:t>confiable.</a:t>
            </a:r>
          </a:p>
          <a:p>
            <a:endParaRPr lang="es-ES" dirty="0" smtClean="0"/>
          </a:p>
          <a:p>
            <a:r>
              <a:rPr lang="es-ES" dirty="0" smtClean="0"/>
              <a:t>-El CIGB de S. Spíritus asumió el suministro de ropa estéril y materiales sólidos utilizados en la Intervención sanitaria-Abdala en el centro de vacunación de la UCM </a:t>
            </a:r>
            <a:r>
              <a:rPr lang="es-ES" dirty="0"/>
              <a:t>''Faustino Pérez Hernández'' </a:t>
            </a:r>
            <a:r>
              <a:rPr lang="es-ES" dirty="0" smtClean="0"/>
              <a:t>.  </a:t>
            </a:r>
          </a:p>
          <a:p>
            <a:endParaRPr lang="es-ES" dirty="0" smtClean="0"/>
          </a:p>
          <a:p>
            <a:r>
              <a:rPr lang="es-ES" dirty="0" smtClean="0"/>
              <a:t>-Calificación </a:t>
            </a:r>
            <a:r>
              <a:rPr lang="es-ES" dirty="0"/>
              <a:t>de la autoclave HMC Europe HG-80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360" y="1151034"/>
            <a:ext cx="2619375" cy="174307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181" y="4876133"/>
            <a:ext cx="2328111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2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 flipH="1">
            <a:off x="9624392" y="692696"/>
            <a:ext cx="2567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Materiales y métodos</a:t>
            </a:r>
            <a:endParaRPr lang="es-E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4993" y="4436938"/>
            <a:ext cx="1686918" cy="1950015"/>
          </a:xfrm>
          <a:prstGeom prst="rect">
            <a:avLst/>
          </a:prstGeom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375017"/>
              </p:ext>
            </p:extLst>
          </p:nvPr>
        </p:nvGraphicFramePr>
        <p:xfrm>
          <a:off x="6108340" y="2144670"/>
          <a:ext cx="5832648" cy="22204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3863">
                  <a:extLst>
                    <a:ext uri="{9D8B030D-6E8A-4147-A177-3AD203B41FA5}">
                      <a16:colId xmlns:a16="http://schemas.microsoft.com/office/drawing/2014/main" xmlns="" val="2616871936"/>
                    </a:ext>
                  </a:extLst>
                </a:gridCol>
                <a:gridCol w="1407950">
                  <a:extLst>
                    <a:ext uri="{9D8B030D-6E8A-4147-A177-3AD203B41FA5}">
                      <a16:colId xmlns:a16="http://schemas.microsoft.com/office/drawing/2014/main" xmlns="" val="2020585633"/>
                    </a:ext>
                  </a:extLst>
                </a:gridCol>
                <a:gridCol w="943368">
                  <a:extLst>
                    <a:ext uri="{9D8B030D-6E8A-4147-A177-3AD203B41FA5}">
                      <a16:colId xmlns:a16="http://schemas.microsoft.com/office/drawing/2014/main" xmlns="" val="1812262596"/>
                    </a:ext>
                  </a:extLst>
                </a:gridCol>
                <a:gridCol w="997467">
                  <a:extLst>
                    <a:ext uri="{9D8B030D-6E8A-4147-A177-3AD203B41FA5}">
                      <a16:colId xmlns:a16="http://schemas.microsoft.com/office/drawing/2014/main" xmlns="" val="2560423823"/>
                    </a:ext>
                  </a:extLst>
                </a:gridCol>
              </a:tblGrid>
              <a:tr h="4348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Características de las corridas</a:t>
                      </a:r>
                      <a:endParaRPr lang="es-E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00" dirty="0">
                          <a:effectLst/>
                        </a:rPr>
                        <a:t>Mapeo de la Cámara (CO)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Penetración de Calor (CD)</a:t>
                      </a:r>
                      <a:endParaRPr lang="es-E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295711"/>
                  </a:ext>
                </a:extLst>
              </a:tr>
              <a:tr h="4348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Carga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Cámara Vacía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00">
                          <a:effectLst/>
                        </a:rPr>
                        <a:t>Carga Mínima</a:t>
                      </a:r>
                      <a:endParaRPr lang="es-E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00">
                          <a:effectLst/>
                        </a:rPr>
                        <a:t>Carga Máximas</a:t>
                      </a:r>
                      <a:endParaRPr lang="es-E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07466986"/>
                  </a:ext>
                </a:extLst>
              </a:tr>
              <a:tr h="2174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00">
                          <a:effectLst/>
                        </a:rPr>
                        <a:t>Ciclo normal (121±0.5</a:t>
                      </a:r>
                      <a:r>
                        <a:rPr lang="es-ES" sz="1100" baseline="30000">
                          <a:effectLst/>
                        </a:rPr>
                        <a:t>o</a:t>
                      </a:r>
                      <a:r>
                        <a:rPr lang="es-ES" sz="1100">
                          <a:effectLst/>
                        </a:rPr>
                        <a:t>C, 25 min)</a:t>
                      </a:r>
                      <a:endParaRPr lang="es-E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620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00" dirty="0">
                          <a:effectLst/>
                        </a:rPr>
                        <a:t>3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00">
                          <a:effectLst/>
                        </a:rPr>
                        <a:t>3</a:t>
                      </a:r>
                      <a:endParaRPr lang="es-E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00">
                          <a:effectLst/>
                        </a:rPr>
                        <a:t>3</a:t>
                      </a:r>
                      <a:endParaRPr lang="es-E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18821911"/>
                  </a:ext>
                </a:extLst>
              </a:tr>
              <a:tr h="35583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00" dirty="0">
                          <a:effectLst/>
                        </a:rPr>
                        <a:t>Ciclo reducido (121±0.5</a:t>
                      </a:r>
                      <a:r>
                        <a:rPr lang="es-ES" sz="1100" baseline="30000" dirty="0">
                          <a:effectLst/>
                        </a:rPr>
                        <a:t>o</a:t>
                      </a:r>
                      <a:r>
                        <a:rPr lang="es-ES" sz="1100" dirty="0">
                          <a:effectLst/>
                        </a:rPr>
                        <a:t>C, 20 min)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541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00" dirty="0">
                          <a:effectLst/>
                        </a:rPr>
                        <a:t>0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00">
                          <a:effectLst/>
                        </a:rPr>
                        <a:t>2</a:t>
                      </a:r>
                      <a:endParaRPr lang="es-E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00">
                          <a:effectLst/>
                        </a:rPr>
                        <a:t>2</a:t>
                      </a:r>
                      <a:endParaRPr lang="es-E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57121898"/>
                  </a:ext>
                </a:extLst>
              </a:tr>
              <a:tr h="35583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00">
                          <a:effectLst/>
                        </a:rPr>
                        <a:t>Ciclo reducido (121±0.5</a:t>
                      </a:r>
                      <a:r>
                        <a:rPr lang="es-ES" sz="1100" baseline="30000">
                          <a:effectLst/>
                        </a:rPr>
                        <a:t>o</a:t>
                      </a:r>
                      <a:r>
                        <a:rPr lang="es-ES" sz="1100">
                          <a:effectLst/>
                        </a:rPr>
                        <a:t>C, 17 min)</a:t>
                      </a:r>
                      <a:endParaRPr lang="es-E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541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00">
                          <a:effectLst/>
                        </a:rPr>
                        <a:t>0</a:t>
                      </a:r>
                      <a:endParaRPr lang="es-E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00">
                          <a:effectLst/>
                        </a:rPr>
                        <a:t>2</a:t>
                      </a:r>
                      <a:endParaRPr lang="es-E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00">
                          <a:effectLst/>
                        </a:rPr>
                        <a:t>2</a:t>
                      </a:r>
                      <a:endParaRPr lang="es-E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94596556"/>
                  </a:ext>
                </a:extLst>
              </a:tr>
              <a:tr h="2174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00" dirty="0">
                          <a:effectLst/>
                        </a:rPr>
                        <a:t>Indicadores </a:t>
                      </a:r>
                      <a:r>
                        <a:rPr lang="es-ES" sz="1100" dirty="0" smtClean="0">
                          <a:effectLst/>
                        </a:rPr>
                        <a:t>Biológicos*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3025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00">
                          <a:effectLst/>
                        </a:rPr>
                        <a:t>No</a:t>
                      </a:r>
                      <a:endParaRPr lang="es-E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00">
                          <a:effectLst/>
                        </a:rPr>
                        <a:t>Si</a:t>
                      </a:r>
                      <a:endParaRPr lang="es-E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" sz="1100" dirty="0">
                          <a:effectLst/>
                        </a:rPr>
                        <a:t>Si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809010337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6120680" y="1844824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600" dirty="0">
                <a:ea typeface="Times New Roman" panose="02020603050405020304" pitchFamily="18" charset="0"/>
              </a:rPr>
              <a:t>Corridas para el mapeo de la cámara y la penetración de calor.</a:t>
            </a:r>
            <a:endParaRPr lang="es-ES" sz="16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525" y="2219559"/>
            <a:ext cx="1474317" cy="1820741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335360" y="1850227"/>
            <a:ext cx="29658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600" dirty="0">
                <a:ea typeface="Times New Roman" panose="02020603050405020304" pitchFamily="18" charset="0"/>
              </a:rPr>
              <a:t>autoclave </a:t>
            </a:r>
            <a:r>
              <a:rPr lang="es-ES" sz="1600" i="1" dirty="0">
                <a:ea typeface="Times New Roman" panose="02020603050405020304" pitchFamily="18" charset="0"/>
              </a:rPr>
              <a:t>HMC Europe</a:t>
            </a:r>
            <a:r>
              <a:rPr lang="es-ES" sz="1600" dirty="0">
                <a:ea typeface="Times New Roman" panose="02020603050405020304" pitchFamily="18" charset="0"/>
              </a:rPr>
              <a:t> HG-80</a:t>
            </a:r>
            <a:endParaRPr lang="es-ES" sz="1600" dirty="0"/>
          </a:p>
        </p:txBody>
      </p:sp>
      <p:sp>
        <p:nvSpPr>
          <p:cNvPr id="13" name="CuadroTexto 12"/>
          <p:cNvSpPr txBox="1"/>
          <p:nvPr/>
        </p:nvSpPr>
        <p:spPr>
          <a:xfrm>
            <a:off x="3647728" y="2436162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CO + CD</a:t>
            </a:r>
            <a:endParaRPr lang="es-ES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96" y="4365104"/>
            <a:ext cx="1120058" cy="1153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uadroTexto 14"/>
          <p:cNvSpPr txBox="1"/>
          <p:nvPr/>
        </p:nvSpPr>
        <p:spPr>
          <a:xfrm>
            <a:off x="1374616" y="4841416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Índices estimados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ángulo 15"/>
              <p:cNvSpPr/>
              <p:nvPr/>
            </p:nvSpPr>
            <p:spPr>
              <a:xfrm>
                <a:off x="3359696" y="5045497"/>
                <a:ext cx="3182410" cy="6577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𝑝h𝑦𝑠</m:t>
                          </m:r>
                        </m:sub>
                      </m:sSub>
                      <m:r>
                        <a:rPr lang="es-ES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grow m:val="on"/>
                          <m:ctrlPr>
                            <a:rPr lang="es-ES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s-ES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𝑋</m:t>
                          </m:r>
                        </m:sup>
                        <m:e>
                          <m:sSup>
                            <m:sSup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ES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s-ES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𝑟𝑒𝑓</m:t>
                                  </m:r>
                                </m:sub>
                              </m:sSub>
                              <m:r>
                                <a:rPr lang="es-ES">
                                  <a:latin typeface="Cambria Math" panose="02040503050406030204" pitchFamily="18" charset="0"/>
                                </a:rPr>
                                <m:t>)/</m:t>
                              </m:r>
                              <m:r>
                                <a:rPr lang="es-E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sup>
                          </m:sSup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6" name="Rectángulo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696" y="5045497"/>
                <a:ext cx="3182410" cy="6577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ángulo 16"/>
              <p:cNvSpPr/>
              <p:nvPr/>
            </p:nvSpPr>
            <p:spPr>
              <a:xfrm>
                <a:off x="3496337" y="4584564"/>
                <a:ext cx="3045769" cy="3929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s-ES" i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s-ES" i="0">
                        <a:latin typeface="Cambria Math" panose="02040503050406030204" pitchFamily="18" charset="0"/>
                      </a:rPr>
                      <m:t>= </m:t>
                    </m:r>
                    <m:sSubSup>
                      <m:sSubSupPr>
                        <m:ctrlPr>
                          <a:rPr lang="es-ES" i="1">
                            <a:latin typeface="Cambria Math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s-ES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E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s-ES" i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121,1</m:t>
                            </m:r>
                          </m:sub>
                        </m:sSub>
                        <m:r>
                          <a:rPr lang="es-ES" i="0">
                            <a:latin typeface="Cambria Math" panose="02040503050406030204" pitchFamily="18" charset="0"/>
                          </a:rPr>
                          <m:t>∗(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s-ES" i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  <m:sup>
                        <m:r>
                          <a:rPr lang="es-E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bSup>
                    <m:r>
                      <a:rPr lang="es-ES" i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s-ES" i="1">
                            <a:latin typeface="Cambria Math"/>
                          </a:rPr>
                        </m:ctrlPr>
                      </m:sSub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s-ES" i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𝐵</m:t>
                        </m:r>
                      </m:sup>
                    </m:sSubSup>
                  </m:oMath>
                </a14:m>
                <a:r>
                  <a:rPr lang="es-ES" dirty="0" smtClean="0"/>
                  <a:t>)</a:t>
                </a:r>
                <a:endParaRPr lang="es-ES" dirty="0"/>
              </a:p>
            </p:txBody>
          </p:sp>
        </mc:Choice>
        <mc:Fallback xmlns="">
          <p:sp>
            <p:nvSpPr>
              <p:cNvPr id="17" name="Rectángulo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6337" y="4584564"/>
                <a:ext cx="3045769" cy="392928"/>
              </a:xfrm>
              <a:prstGeom prst="rect">
                <a:avLst/>
              </a:prstGeom>
              <a:blipFill>
                <a:blip r:embed="rId6"/>
                <a:stretch>
                  <a:fillRect t="-6154" r="-1202" b="-1846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brir llave 18"/>
          <p:cNvSpPr/>
          <p:nvPr/>
        </p:nvSpPr>
        <p:spPr>
          <a:xfrm>
            <a:off x="3392616" y="4437112"/>
            <a:ext cx="121651" cy="126782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72709" y="4457138"/>
            <a:ext cx="693098" cy="1204110"/>
          </a:xfrm>
          <a:prstGeom prst="rect">
            <a:avLst/>
          </a:prstGeom>
        </p:spPr>
      </p:pic>
      <p:sp>
        <p:nvSpPr>
          <p:cNvPr id="21" name="CuadroTexto 20"/>
          <p:cNvSpPr txBox="1"/>
          <p:nvPr/>
        </p:nvSpPr>
        <p:spPr>
          <a:xfrm>
            <a:off x="7585536" y="5661248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 C+</a:t>
            </a:r>
            <a:endParaRPr lang="es-E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8067405" y="566124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C-</a:t>
            </a:r>
            <a:endParaRPr lang="es-ES" dirty="0"/>
          </a:p>
        </p:txBody>
      </p:sp>
      <p:cxnSp>
        <p:nvCxnSpPr>
          <p:cNvPr id="12" name="Conector recto de flecha 11"/>
          <p:cNvCxnSpPr/>
          <p:nvPr/>
        </p:nvCxnSpPr>
        <p:spPr>
          <a:xfrm>
            <a:off x="3103060" y="3212976"/>
            <a:ext cx="23627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brir llave 23"/>
          <p:cNvSpPr/>
          <p:nvPr/>
        </p:nvSpPr>
        <p:spPr>
          <a:xfrm>
            <a:off x="10177824" y="4609445"/>
            <a:ext cx="72008" cy="141190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CuadroTexto 24"/>
          <p:cNvSpPr txBox="1"/>
          <p:nvPr/>
        </p:nvSpPr>
        <p:spPr>
          <a:xfrm>
            <a:off x="10249832" y="4609445"/>
            <a:ext cx="3046968" cy="1267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A</a:t>
            </a:r>
            <a:r>
              <a:rPr lang="es-ES" dirty="0" smtClean="0"/>
              <a:t> = </a:t>
            </a:r>
            <a:r>
              <a:rPr lang="es-CU" dirty="0" smtClean="0"/>
              <a:t>3,0*10</a:t>
            </a:r>
            <a:r>
              <a:rPr lang="es-CU" baseline="30000" dirty="0" smtClean="0"/>
              <a:t>6</a:t>
            </a:r>
            <a:r>
              <a:rPr lang="es-CU" dirty="0" smtClean="0"/>
              <a:t> e/u</a:t>
            </a:r>
            <a:r>
              <a:rPr lang="es-CU" baseline="30000" dirty="0" smtClean="0"/>
              <a:t>  </a:t>
            </a:r>
          </a:p>
          <a:p>
            <a:endParaRPr lang="es-CU" baseline="30000" dirty="0" smtClean="0"/>
          </a:p>
          <a:p>
            <a:r>
              <a:rPr lang="es-ES" dirty="0" smtClean="0">
                <a:solidFill>
                  <a:srgbClr val="FF0000"/>
                </a:solidFill>
              </a:rPr>
              <a:t>D</a:t>
            </a:r>
            <a:r>
              <a:rPr lang="es-ES" sz="1100" dirty="0" smtClean="0">
                <a:solidFill>
                  <a:srgbClr val="FF0000"/>
                </a:solidFill>
              </a:rPr>
              <a:t>121.1</a:t>
            </a:r>
            <a:r>
              <a:rPr lang="es-ES" sz="1100" dirty="0" smtClean="0"/>
              <a:t> </a:t>
            </a:r>
            <a:r>
              <a:rPr lang="es-ES" dirty="0" smtClean="0"/>
              <a:t>=1.9 min</a:t>
            </a:r>
          </a:p>
          <a:p>
            <a:endParaRPr lang="es-ES" sz="1100" dirty="0" smtClean="0"/>
          </a:p>
          <a:p>
            <a:r>
              <a:rPr lang="es-ES" dirty="0" smtClean="0">
                <a:solidFill>
                  <a:srgbClr val="FF0000"/>
                </a:solidFill>
              </a:rPr>
              <a:t>Z</a:t>
            </a:r>
            <a:r>
              <a:rPr lang="es-ES" dirty="0" smtClean="0"/>
              <a:t> = 8.5ºC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12293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 flipH="1">
            <a:off x="9264352" y="692696"/>
            <a:ext cx="2927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Resultados</a:t>
            </a:r>
            <a:endParaRPr lang="es-E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36" y="1772816"/>
            <a:ext cx="3859629" cy="2592288"/>
          </a:xfrm>
          <a:prstGeom prst="rect">
            <a:avLst/>
          </a:prstGeom>
        </p:spPr>
      </p:pic>
      <p:sp>
        <p:nvSpPr>
          <p:cNvPr id="20" name="CuadroTexto 19"/>
          <p:cNvSpPr txBox="1"/>
          <p:nvPr/>
        </p:nvSpPr>
        <p:spPr>
          <a:xfrm>
            <a:off x="1703512" y="1403484"/>
            <a:ext cx="453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CO</a:t>
            </a:r>
            <a:endParaRPr lang="es-ES" sz="1400" dirty="0"/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5" y="4581128"/>
            <a:ext cx="3009375" cy="1388219"/>
          </a:xfrm>
          <a:prstGeom prst="rect">
            <a:avLst/>
          </a:prstGeom>
        </p:spPr>
      </p:pic>
      <p:sp>
        <p:nvSpPr>
          <p:cNvPr id="24" name="Rectángulo 23"/>
          <p:cNvSpPr/>
          <p:nvPr/>
        </p:nvSpPr>
        <p:spPr>
          <a:xfrm>
            <a:off x="652195" y="4319518"/>
            <a:ext cx="342758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dirty="0"/>
              <a:t>Métricas de dispersión del calor en la </a:t>
            </a:r>
            <a:r>
              <a:rPr lang="es-ES" sz="1100" dirty="0" smtClean="0"/>
              <a:t>cámara.</a:t>
            </a:r>
            <a:endParaRPr lang="es-ES" sz="1100" dirty="0"/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9776" y="2148858"/>
            <a:ext cx="3842097" cy="2432270"/>
          </a:xfrm>
          <a:prstGeom prst="rect">
            <a:avLst/>
          </a:prstGeom>
        </p:spPr>
      </p:pic>
      <p:sp>
        <p:nvSpPr>
          <p:cNvPr id="26" name="CuadroTexto 25"/>
          <p:cNvSpPr txBox="1"/>
          <p:nvPr/>
        </p:nvSpPr>
        <p:spPr>
          <a:xfrm>
            <a:off x="5778648" y="1841081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CD</a:t>
            </a:r>
            <a:endParaRPr lang="es-ES" sz="1400" dirty="0"/>
          </a:p>
        </p:txBody>
      </p:sp>
      <p:pic>
        <p:nvPicPr>
          <p:cNvPr id="27" name="Imagen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7828" y="1613545"/>
            <a:ext cx="3890114" cy="2967583"/>
          </a:xfrm>
          <a:prstGeom prst="rect">
            <a:avLst/>
          </a:prstGeom>
        </p:spPr>
      </p:pic>
      <p:sp>
        <p:nvSpPr>
          <p:cNvPr id="28" name="Rectángulo 27"/>
          <p:cNvSpPr/>
          <p:nvPr/>
        </p:nvSpPr>
        <p:spPr>
          <a:xfrm>
            <a:off x="7312138" y="1332803"/>
            <a:ext cx="456086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spcBef>
                <a:spcPts val="1200"/>
              </a:spcBef>
              <a:spcAft>
                <a:spcPts val="300"/>
              </a:spcAft>
            </a:pPr>
            <a:r>
              <a:rPr lang="es-ES" sz="1000" dirty="0">
                <a:cs typeface="Times New Roman" panose="02020603050405020304" pitchFamily="18" charset="0"/>
              </a:rPr>
              <a:t>Estudio para reducir el tiempo de esterilización en materiales sólidos.</a:t>
            </a:r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79951" y="4581128"/>
            <a:ext cx="1728192" cy="1388219"/>
          </a:xfrm>
          <a:prstGeom prst="rect">
            <a:avLst/>
          </a:prstGeom>
        </p:spPr>
      </p:pic>
      <p:sp>
        <p:nvSpPr>
          <p:cNvPr id="31" name="CuadroTexto 30"/>
          <p:cNvSpPr txBox="1"/>
          <p:nvPr/>
        </p:nvSpPr>
        <p:spPr>
          <a:xfrm>
            <a:off x="7921873" y="4768116"/>
            <a:ext cx="1918133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 ISO/TS 19930:2017</a:t>
            </a:r>
          </a:p>
          <a:p>
            <a:r>
              <a:rPr lang="es-ES" sz="1200" dirty="0" smtClean="0"/>
              <a:t>                &amp;</a:t>
            </a:r>
          </a:p>
          <a:p>
            <a:r>
              <a:rPr lang="es-ES" sz="1200" dirty="0" smtClean="0"/>
              <a:t>ANSI/AAMI </a:t>
            </a:r>
            <a:r>
              <a:rPr lang="es-ES" sz="1200" dirty="0"/>
              <a:t>ST67:2019</a:t>
            </a:r>
            <a:endParaRPr lang="es-ES" sz="1200" dirty="0" smtClean="0"/>
          </a:p>
          <a:p>
            <a:endParaRPr lang="es-ES" sz="1200" dirty="0" smtClean="0"/>
          </a:p>
          <a:p>
            <a:r>
              <a:rPr lang="es-ES" sz="1200" dirty="0" smtClean="0"/>
              <a:t>Máximo</a:t>
            </a:r>
          </a:p>
          <a:p>
            <a:endParaRPr lang="es-ES" sz="1200" dirty="0" smtClean="0"/>
          </a:p>
          <a:p>
            <a:r>
              <a:rPr lang="es-ES" sz="1200" dirty="0" smtClean="0"/>
              <a:t>B = SAL</a:t>
            </a:r>
            <a:r>
              <a:rPr lang="es-ES" sz="1050" dirty="0" smtClean="0"/>
              <a:t>F</a:t>
            </a:r>
            <a:r>
              <a:rPr lang="es-ES" sz="700" dirty="0" smtClean="0"/>
              <a:t>0</a:t>
            </a:r>
            <a:r>
              <a:rPr lang="es-ES" sz="1100" dirty="0" smtClean="0"/>
              <a:t> </a:t>
            </a:r>
            <a:r>
              <a:rPr lang="es-ES" sz="1200" dirty="0" smtClean="0"/>
              <a:t>= </a:t>
            </a:r>
            <a:r>
              <a:rPr lang="es-CU" sz="1400" dirty="0"/>
              <a:t>10</a:t>
            </a:r>
            <a:r>
              <a:rPr lang="es-CU" sz="1400" baseline="30000" dirty="0"/>
              <a:t>-6</a:t>
            </a:r>
            <a:r>
              <a:rPr lang="es-CU" sz="1400" dirty="0"/>
              <a:t> </a:t>
            </a:r>
            <a:r>
              <a:rPr lang="es-CU" sz="1400" dirty="0" smtClean="0"/>
              <a:t>PNSU</a:t>
            </a:r>
            <a:r>
              <a:rPr lang="es-ES" sz="700" dirty="0" smtClean="0"/>
              <a:t> </a:t>
            </a:r>
            <a:endParaRPr lang="es-ES" sz="700" dirty="0"/>
          </a:p>
        </p:txBody>
      </p:sp>
      <p:sp>
        <p:nvSpPr>
          <p:cNvPr id="32" name="Elipse 31"/>
          <p:cNvSpPr/>
          <p:nvPr/>
        </p:nvSpPr>
        <p:spPr>
          <a:xfrm>
            <a:off x="11064552" y="5301208"/>
            <a:ext cx="643591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4" name="Conector recto de flecha 33"/>
          <p:cNvCxnSpPr/>
          <p:nvPr/>
        </p:nvCxnSpPr>
        <p:spPr>
          <a:xfrm>
            <a:off x="8760296" y="5392999"/>
            <a:ext cx="0" cy="466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93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 flipH="1">
            <a:off x="767408" y="1300118"/>
            <a:ext cx="2855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</a:t>
            </a:r>
            <a:r>
              <a:rPr lang="es-E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onclusiones</a:t>
            </a:r>
            <a:endParaRPr lang="es-E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559496" y="2348880"/>
            <a:ext cx="95050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s-ES" dirty="0" smtClean="0">
                <a:ea typeface="Times New Roman" panose="02020603050405020304" pitchFamily="18" charset="0"/>
              </a:rPr>
              <a:t>La </a:t>
            </a:r>
            <a:r>
              <a:rPr lang="es-ES" dirty="0">
                <a:ea typeface="Times New Roman" panose="02020603050405020304" pitchFamily="18" charset="0"/>
              </a:rPr>
              <a:t>autoclave HG-80 de HMC fue calificada con éxito según las normas </a:t>
            </a:r>
            <a:r>
              <a:rPr lang="es-ES" dirty="0" smtClean="0">
                <a:ea typeface="Times New Roman" panose="02020603050405020304" pitchFamily="18" charset="0"/>
              </a:rPr>
              <a:t>nacionales </a:t>
            </a:r>
            <a:r>
              <a:rPr lang="es-ES" dirty="0">
                <a:ea typeface="Times New Roman" panose="02020603050405020304" pitchFamily="18" charset="0"/>
              </a:rPr>
              <a:t>para materiales sólidos que lo certifican para su uso en la </a:t>
            </a:r>
            <a:r>
              <a:rPr lang="es-ES" dirty="0" smtClean="0">
                <a:ea typeface="Times New Roman" panose="02020603050405020304" pitchFamily="18" charset="0"/>
              </a:rPr>
              <a:t>esterilización.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/>
              <a:t>E</a:t>
            </a:r>
            <a:r>
              <a:rPr lang="es-ES" dirty="0" smtClean="0"/>
              <a:t>mpleando </a:t>
            </a:r>
            <a:r>
              <a:rPr lang="es-ES" dirty="0"/>
              <a:t>un tiempo de esterilización de 25 minutos, el proceso de esterilización es totalmente confiable con un nivel de garantía de esterilidad muy bajo</a:t>
            </a:r>
            <a:r>
              <a:rPr lang="es-ES" dirty="0" smtClean="0"/>
              <a:t>.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/>
              <a:t>El estudio de reducción del tiempo de esterilización evidencia que es posible reducir los costes operativos, con un tiempo de esterilización de 20 minutos.</a:t>
            </a: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787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>
          <a:xfrm>
            <a:off x="479376" y="2924944"/>
            <a:ext cx="11545681" cy="1540112"/>
          </a:xfrm>
        </p:spPr>
        <p:txBody>
          <a:bodyPr/>
          <a:lstStyle/>
          <a:p>
            <a:r>
              <a:rPr lang="es-E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21250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_uniss">
  <a:themeElements>
    <a:clrScheme name="Custom 2">
      <a:dk1>
        <a:sysClr val="windowText" lastClr="000000"/>
      </a:dk1>
      <a:lt1>
        <a:sysClr val="window" lastClr="FFFFFF"/>
      </a:lt1>
      <a:dk2>
        <a:srgbClr val="009DD9"/>
      </a:dk2>
      <a:lt2>
        <a:srgbClr val="C7E2FA"/>
      </a:lt2>
      <a:accent1>
        <a:srgbClr val="004E6C"/>
      </a:accent1>
      <a:accent2>
        <a:srgbClr val="009DD9"/>
      </a:accent2>
      <a:accent3>
        <a:srgbClr val="0BD0D9"/>
      </a:accent3>
      <a:accent4>
        <a:srgbClr val="009DD9"/>
      </a:accent4>
      <a:accent5>
        <a:srgbClr val="10CF9B"/>
      </a:accent5>
      <a:accent6>
        <a:srgbClr val="A5C249"/>
      </a:accent6>
      <a:hlink>
        <a:srgbClr val="F49100"/>
      </a:hlink>
      <a:folHlink>
        <a:srgbClr val="85DFD0"/>
      </a:folHlink>
    </a:clrScheme>
    <a:fontScheme name="Presentación_uni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esentación_uniss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_uniss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_uniss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20210708 - Identidad visual del evento.pptx" id="{2ED35978-CE40-4643-A580-79E09752A8DF}" vid="{EBFFAF2B-0F35-4C48-99B0-E109FE9C660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</Template>
  <TotalTime>443</TotalTime>
  <Words>394</Words>
  <Application>Microsoft Office PowerPoint</Application>
  <PresentationFormat>Personalizado</PresentationFormat>
  <Paragraphs>69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Presentación_uniss</vt:lpstr>
      <vt:lpstr>CALIFICACIÓN DE DESEMPEÑO DE LA AUTOCLAVE HMC EUROPE HG-80.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Bismaida</dc:creator>
  <cp:lastModifiedBy>Isi Veitía Coba</cp:lastModifiedBy>
  <cp:revision>31</cp:revision>
  <dcterms:created xsi:type="dcterms:W3CDTF">2021-10-05T15:00:18Z</dcterms:created>
  <dcterms:modified xsi:type="dcterms:W3CDTF">2021-10-08T13:29:40Z</dcterms:modified>
</cp:coreProperties>
</file>