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0"/>
  </p:notesMasterIdLst>
  <p:sldIdLst>
    <p:sldId id="256" r:id="rId2"/>
    <p:sldId id="263" r:id="rId3"/>
    <p:sldId id="264" r:id="rId4"/>
    <p:sldId id="265" r:id="rId5"/>
    <p:sldId id="266" r:id="rId6"/>
    <p:sldId id="257" r:id="rId7"/>
    <p:sldId id="260" r:id="rId8"/>
    <p:sldId id="258" r:id="rId9"/>
  </p:sldIdLst>
  <p:sldSz cx="12192000" cy="6858000"/>
  <p:notesSz cx="6858000" cy="9144000"/>
  <p:defaultTextStyle>
    <a:defPPr>
      <a:defRPr lang="es-E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89CB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p:cViewPr>
        <p:scale>
          <a:sx n="60" d="100"/>
          <a:sy n="60" d="100"/>
        </p:scale>
        <p:origin x="-1008" y="-30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321D1B-00FC-4B51-B653-B357905DEBA9}" type="datetimeFigureOut">
              <a:rPr lang="en-US" smtClean="0"/>
              <a:pPr/>
              <a:t>10/11/2021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758134-A203-4653-9228-0A2C8AE522FC}" type="slidenum">
              <a:rPr lang="en-US" smtClean="0"/>
              <a:pPr/>
              <a:t>‹Nº›</a:t>
            </a:fld>
            <a:endParaRPr lang="en-US"/>
          </a:p>
        </p:txBody>
      </p:sp>
    </p:spTree>
    <p:extLst>
      <p:ext uri="{BB962C8B-B14F-4D97-AF65-F5344CB8AC3E}">
        <p14:creationId xmlns:p14="http://schemas.microsoft.com/office/powerpoint/2010/main" val="13454778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2 Marcador de notas"/>
          <p:cNvSpPr>
            <a:spLocks noGrp="1"/>
          </p:cNvSpPr>
          <p:nvPr>
            <p:ph type="body" idx="1"/>
          </p:nvPr>
        </p:nvSpPr>
        <p:spPr/>
        <p:txBody>
          <a:bodyPr>
            <a:normAutofit fontScale="77500" lnSpcReduction="20000"/>
          </a:bodyPr>
          <a:lstStyle/>
          <a:p>
            <a:pPr algn="just">
              <a:defRPr/>
            </a:pPr>
            <a:r>
              <a:rPr lang="es-ES" dirty="0" smtClean="0"/>
              <a:t>También juegan un rol fundamental el devenir históricos de los diferentes etapas por los que transito nuestra carrera. En 1973 se crea la Escuela Superior de Educación Física, (ESEF), donde se dieron los primeros pasos hacia la formación de personal en un nivel medio, teniendo como base las ciencias pedagógicas.</a:t>
            </a:r>
          </a:p>
          <a:p>
            <a:pPr algn="just">
              <a:defRPr/>
            </a:pPr>
            <a:endParaRPr lang="es-ES" dirty="0" smtClean="0"/>
          </a:p>
          <a:p>
            <a:pPr algn="just">
              <a:defRPr/>
            </a:pPr>
            <a:r>
              <a:rPr lang="es-ES" dirty="0" smtClean="0"/>
              <a:t>Las propias transformaciones del proceso revolucionario conllevaron a la creación en 1976 del Ministerio de Educación Superior conocido popularmente como el MES, organismo que realiza una reorganización de las universidades cubanas. Dentro de esas trasformaciones de aquella época nuestro centro pasa a ser de ESEF a ISCF,  respondiendo a las exigencias del instituto Nacional de Deporte Educación Física y Recreación. En tal sentido se elaboro el </a:t>
            </a:r>
            <a:r>
              <a:rPr lang="es-ES" b="1" i="1" u="sng" dirty="0" smtClean="0"/>
              <a:t>Plan de estudio A </a:t>
            </a:r>
            <a:r>
              <a:rPr lang="es-ES" dirty="0" smtClean="0"/>
              <a:t>con una duración de cuatro año (1977-1980) cuños elementos distintivos fue el perfil estrecho  y la tesis como ejercicio de culminación de estudios.</a:t>
            </a:r>
          </a:p>
          <a:p>
            <a:pPr algn="just">
              <a:defRPr/>
            </a:pPr>
            <a:r>
              <a:rPr lang="es-ES" dirty="0" smtClean="0"/>
              <a:t>Mas adelante en 1981 hasta 1990 ,se desarrolla el </a:t>
            </a:r>
            <a:r>
              <a:rPr lang="es-ES" b="1" i="1" u="sng" dirty="0" smtClean="0"/>
              <a:t>Plan de estudio B </a:t>
            </a:r>
            <a:r>
              <a:rPr lang="es-ES" dirty="0" smtClean="0"/>
              <a:t>cuya particularidad radico la ampliación de la carrera a cinco años y donde aparece por primera vez la práctica laboral o conocida en su momento como práctica de pre ubicación o pre asignación, pero solo al final, en el ultimo semestre de la carrera, vinculada principalmente al futuro desempeño profesional del estudiante, vinculado un concepto de especialidad o especialización , lo que provocaba una </a:t>
            </a:r>
            <a:r>
              <a:rPr lang="es-ES" dirty="0" err="1" smtClean="0"/>
              <a:t>verticalización</a:t>
            </a:r>
            <a:r>
              <a:rPr lang="es-ES" dirty="0" smtClean="0"/>
              <a:t> muy grande del perfil de salida del egresado y por ende un perfil de empleo muy estrecho.</a:t>
            </a:r>
          </a:p>
          <a:p>
            <a:pPr algn="just">
              <a:defRPr/>
            </a:pPr>
            <a:endParaRPr lang="es-ES" dirty="0" smtClean="0"/>
          </a:p>
          <a:p>
            <a:pPr algn="just">
              <a:defRPr/>
            </a:pPr>
            <a:r>
              <a:rPr lang="es-ES" dirty="0" smtClean="0"/>
              <a:t>Surge así los </a:t>
            </a:r>
            <a:r>
              <a:rPr lang="es-ES" b="1" i="1" u="sng" dirty="0" smtClean="0"/>
              <a:t>Planes de estudio C y C modificado</a:t>
            </a:r>
            <a:r>
              <a:rPr lang="es-ES" dirty="0" smtClean="0"/>
              <a:t>, en los años 90, declarándose por primera vez las cuatro esferas de actuación de los profesionales de la Cultura Física: La Educación Física, Deportes, la Recreación Física. Se le adiciona la Cultura Física Terapéutica y Profiláctica, materializando la formación del profesional en un perfil mas amplio, capaz de desarropar su actuación en las cuatro esferas de actuación. Otro elemento novedoso fue la integración entre los componentes académico, laboral e investigativo materializado en la practica docente de los estudiantes en las cuatros esferas de actuación.</a:t>
            </a:r>
          </a:p>
          <a:p>
            <a:pPr algn="just">
              <a:defRPr/>
            </a:pPr>
            <a:endParaRPr lang="es-ES" dirty="0" smtClean="0"/>
          </a:p>
          <a:p>
            <a:pPr algn="just">
              <a:defRPr/>
            </a:pPr>
            <a:r>
              <a:rPr lang="es-ES" dirty="0" smtClean="0"/>
              <a:t>Como parte de ese perfeccionamiento continuo, en el 2003 se aprueba la elaboración de el </a:t>
            </a:r>
            <a:r>
              <a:rPr lang="es-ES" b="1" i="1" u="sng" dirty="0" smtClean="0"/>
              <a:t>Plan de estudio D </a:t>
            </a:r>
            <a:r>
              <a:rPr lang="es-ES" dirty="0" smtClean="0"/>
              <a:t>por el MES. Con un modelo pedagógico de perfil amplio que le posibilite al profesional resolver los principales problemas que se le presenten en su </a:t>
            </a:r>
            <a:r>
              <a:rPr lang="es-ES" dirty="0" err="1" smtClean="0"/>
              <a:t>trancuzar</a:t>
            </a:r>
            <a:r>
              <a:rPr lang="es-ES" dirty="0" smtClean="0"/>
              <a:t> por las diferentes esferas de actuación manteniendo como premisa el vinculo estudio-trabajo dentro de su proceso de formación, papel que se va evidenciar en la Práctica Laboral Investigativa como asignatura integradora de la carrera. </a:t>
            </a:r>
            <a:endParaRPr lang="es-ES" dirty="0"/>
          </a:p>
        </p:txBody>
      </p:sp>
      <p:sp>
        <p:nvSpPr>
          <p:cNvPr id="717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DA7EAE85-FCAB-4F2A-A6AE-D981E1D3109F}" type="slidenum">
              <a:rPr lang="es-ES" altLang="es-ES"/>
              <a:pPr>
                <a:spcBef>
                  <a:spcPct val="0"/>
                </a:spcBef>
              </a:pPr>
              <a:t>2</a:t>
            </a:fld>
            <a:endParaRPr lang="es-ES" altLang="es-E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a de título">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D43991D3-A756-48C7-8491-002D274B3733}"/>
              </a:ext>
            </a:extLst>
          </p:cNvPr>
          <p:cNvSpPr>
            <a:spLocks noGrp="1"/>
          </p:cNvSpPr>
          <p:nvPr>
            <p:ph type="title" hasCustomPrompt="1"/>
          </p:nvPr>
        </p:nvSpPr>
        <p:spPr>
          <a:xfrm>
            <a:off x="311357" y="3573017"/>
            <a:ext cx="11545283" cy="1540112"/>
          </a:xfrm>
        </p:spPr>
        <p:txBody>
          <a:bodyPr/>
          <a:lstStyle>
            <a:lvl1pPr algn="ctr">
              <a:defRPr>
                <a:solidFill>
                  <a:schemeClr val="tx1"/>
                </a:solidFill>
              </a:defRPr>
            </a:lvl1pPr>
          </a:lstStyle>
          <a:p>
            <a:r>
              <a:rPr lang="en-US" dirty="0" err="1"/>
              <a:t>Haga</a:t>
            </a:r>
            <a:r>
              <a:rPr lang="en-US" dirty="0"/>
              <a:t> </a:t>
            </a:r>
            <a:r>
              <a:rPr lang="en-US" dirty="0" err="1"/>
              <a:t>clic</a:t>
            </a:r>
            <a:r>
              <a:rPr lang="en-US" dirty="0"/>
              <a:t> para </a:t>
            </a:r>
            <a:r>
              <a:rPr lang="en-US" dirty="0" err="1"/>
              <a:t>escribir</a:t>
            </a:r>
            <a:r>
              <a:rPr lang="en-US" dirty="0"/>
              <a:t> </a:t>
            </a:r>
            <a:r>
              <a:rPr lang="en-US" dirty="0" err="1"/>
              <a:t>el</a:t>
            </a:r>
            <a:r>
              <a:rPr lang="en-US" dirty="0"/>
              <a:t> </a:t>
            </a:r>
            <a:r>
              <a:rPr lang="en-US" dirty="0" err="1"/>
              <a:t>título</a:t>
            </a:r>
            <a:r>
              <a:rPr lang="en-US" dirty="0"/>
              <a:t> de la </a:t>
            </a:r>
            <a:r>
              <a:rPr lang="en-US" dirty="0" err="1"/>
              <a:t>ponencia</a:t>
            </a:r>
            <a:r>
              <a:rPr lang="en-US" dirty="0"/>
              <a:t> o </a:t>
            </a:r>
            <a:r>
              <a:rPr lang="en-US" dirty="0" err="1"/>
              <a:t>póster</a:t>
            </a:r>
            <a:endParaRPr lang="en-US" dirty="0"/>
          </a:p>
        </p:txBody>
      </p:sp>
      <p:sp>
        <p:nvSpPr>
          <p:cNvPr id="6" name="Text Placeholder 5">
            <a:extLst>
              <a:ext uri="{FF2B5EF4-FFF2-40B4-BE49-F238E27FC236}">
                <a16:creationId xmlns="" xmlns:a16="http://schemas.microsoft.com/office/drawing/2014/main" id="{248EE13D-484D-4425-B47F-017A6A6A6165}"/>
              </a:ext>
            </a:extLst>
          </p:cNvPr>
          <p:cNvSpPr>
            <a:spLocks noGrp="1"/>
          </p:cNvSpPr>
          <p:nvPr>
            <p:ph type="body" sz="quarter" idx="10" hasCustomPrompt="1"/>
          </p:nvPr>
        </p:nvSpPr>
        <p:spPr>
          <a:xfrm>
            <a:off x="311356" y="1888888"/>
            <a:ext cx="11545681" cy="1540112"/>
          </a:xfrm>
        </p:spPr>
        <p:txBody>
          <a:bodyPr anchor="ctr"/>
          <a:lstStyle>
            <a:lvl1pPr marL="0" indent="0" algn="ctr">
              <a:buFontTx/>
              <a:buNone/>
              <a:defRPr>
                <a:solidFill>
                  <a:srgbClr val="089CBB"/>
                </a:solidFill>
              </a:defRPr>
            </a:lvl1pPr>
            <a:lvl2pPr marL="457200" indent="0" algn="ctr">
              <a:buFontTx/>
              <a:buNone/>
              <a:defRPr>
                <a:solidFill>
                  <a:srgbClr val="089CBB"/>
                </a:solidFill>
              </a:defRPr>
            </a:lvl2pPr>
          </a:lstStyle>
          <a:p>
            <a:pPr lvl="0"/>
            <a:r>
              <a:rPr lang="en-US" dirty="0" err="1"/>
              <a:t>Clic</a:t>
            </a:r>
            <a:r>
              <a:rPr lang="en-US" dirty="0"/>
              <a:t> para </a:t>
            </a:r>
            <a:r>
              <a:rPr lang="en-US" dirty="0" err="1"/>
              <a:t>escribir</a:t>
            </a:r>
            <a:r>
              <a:rPr lang="en-US" dirty="0"/>
              <a:t> </a:t>
            </a:r>
            <a:r>
              <a:rPr lang="en-US" dirty="0" err="1"/>
              <a:t>el</a:t>
            </a:r>
            <a:r>
              <a:rPr lang="en-US" dirty="0"/>
              <a:t> </a:t>
            </a:r>
            <a:r>
              <a:rPr lang="en-US" dirty="0" err="1"/>
              <a:t>nombre</a:t>
            </a:r>
            <a:r>
              <a:rPr lang="en-US" dirty="0"/>
              <a:t> de la </a:t>
            </a:r>
            <a:r>
              <a:rPr lang="en-US" dirty="0" err="1"/>
              <a:t>comisión</a:t>
            </a:r>
            <a:r>
              <a:rPr lang="en-US" dirty="0"/>
              <a:t> y taller</a:t>
            </a:r>
          </a:p>
          <a:p>
            <a:pPr lvl="1"/>
            <a:r>
              <a:rPr lang="en-US" dirty="0" err="1"/>
              <a:t>Clic</a:t>
            </a:r>
            <a:r>
              <a:rPr lang="en-US" dirty="0"/>
              <a:t> para </a:t>
            </a:r>
            <a:r>
              <a:rPr lang="en-US" dirty="0" err="1"/>
              <a:t>escribir</a:t>
            </a:r>
            <a:r>
              <a:rPr lang="en-US" dirty="0"/>
              <a:t> </a:t>
            </a:r>
            <a:r>
              <a:rPr lang="en-US" dirty="0" err="1"/>
              <a:t>el</a:t>
            </a:r>
            <a:r>
              <a:rPr lang="en-US" dirty="0"/>
              <a:t> </a:t>
            </a:r>
            <a:r>
              <a:rPr lang="en-US" dirty="0" err="1"/>
              <a:t>nombre</a:t>
            </a:r>
            <a:r>
              <a:rPr lang="en-US" dirty="0"/>
              <a:t> del taller</a:t>
            </a:r>
          </a:p>
        </p:txBody>
      </p:sp>
      <p:sp>
        <p:nvSpPr>
          <p:cNvPr id="5" name="Text Placeholder 4">
            <a:extLst>
              <a:ext uri="{FF2B5EF4-FFF2-40B4-BE49-F238E27FC236}">
                <a16:creationId xmlns="" xmlns:a16="http://schemas.microsoft.com/office/drawing/2014/main" id="{9900269A-1AC0-413F-A4A5-10D72E37D00E}"/>
              </a:ext>
            </a:extLst>
          </p:cNvPr>
          <p:cNvSpPr>
            <a:spLocks noGrp="1"/>
          </p:cNvSpPr>
          <p:nvPr>
            <p:ph type="body" sz="quarter" idx="11" hasCustomPrompt="1"/>
          </p:nvPr>
        </p:nvSpPr>
        <p:spPr>
          <a:xfrm>
            <a:off x="311150" y="5257800"/>
            <a:ext cx="11545888" cy="381000"/>
          </a:xfrm>
        </p:spPr>
        <p:txBody>
          <a:bodyPr/>
          <a:lstStyle>
            <a:lvl1pPr marL="0" indent="0" algn="ctr">
              <a:buNone/>
              <a:defRPr sz="2000"/>
            </a:lvl1pPr>
          </a:lstStyle>
          <a:p>
            <a:pPr lvl="0"/>
            <a:r>
              <a:rPr lang="en-US" dirty="0" err="1"/>
              <a:t>Haga</a:t>
            </a:r>
            <a:r>
              <a:rPr lang="en-US" dirty="0"/>
              <a:t> </a:t>
            </a:r>
            <a:r>
              <a:rPr lang="en-US" dirty="0" err="1"/>
              <a:t>clic</a:t>
            </a:r>
            <a:r>
              <a:rPr lang="en-US" dirty="0"/>
              <a:t> para </a:t>
            </a:r>
            <a:r>
              <a:rPr lang="en-US" dirty="0" err="1"/>
              <a:t>escribir</a:t>
            </a:r>
            <a:r>
              <a:rPr lang="en-US" dirty="0"/>
              <a:t> los </a:t>
            </a:r>
            <a:r>
              <a:rPr lang="en-US" dirty="0" err="1"/>
              <a:t>autores</a:t>
            </a:r>
            <a:r>
              <a:rPr lang="en-US" dirty="0"/>
              <a:t> de la </a:t>
            </a:r>
            <a:r>
              <a:rPr lang="en-US" dirty="0" err="1"/>
              <a:t>ponencia</a:t>
            </a:r>
            <a:r>
              <a:rPr lang="en-US" dirty="0"/>
              <a:t> o </a:t>
            </a:r>
            <a:r>
              <a:rPr lang="en-US" dirty="0" err="1"/>
              <a:t>póster</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3FA9780-B1D2-48EB-8538-10FE41139876}"/>
              </a:ext>
            </a:extLst>
          </p:cNvPr>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a:extLst>
              <a:ext uri="{FF2B5EF4-FFF2-40B4-BE49-F238E27FC236}">
                <a16:creationId xmlns="" xmlns:a16="http://schemas.microsoft.com/office/drawing/2014/main" id="{5CA10EA7-5343-42F9-ACBA-8717B8F0F2D3}"/>
              </a:ext>
            </a:extLst>
          </p:cNvPr>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Rectangle 3">
            <a:extLst>
              <a:ext uri="{FF2B5EF4-FFF2-40B4-BE49-F238E27FC236}">
                <a16:creationId xmlns="" xmlns:a16="http://schemas.microsoft.com/office/drawing/2014/main" id="{2F2F67BC-6501-48A3-88D8-124FF6D33D2E}"/>
              </a:ext>
            </a:extLst>
          </p:cNvPr>
          <p:cNvSpPr>
            <a:spLocks noGrp="1" noChangeArrowheads="1"/>
          </p:cNvSpPr>
          <p:nvPr>
            <p:ph type="ftr" sz="quarter" idx="3"/>
          </p:nvPr>
        </p:nvSpPr>
        <p:spPr bwMode="auto">
          <a:xfrm>
            <a:off x="4511824" y="6308725"/>
            <a:ext cx="5616624"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solidFill>
                  <a:srgbClr val="089CBB"/>
                </a:solidFill>
              </a:defRPr>
            </a:lvl1pPr>
          </a:lstStyle>
          <a:p>
            <a:r>
              <a:rPr lang="es-ES" altLang="en-US" dirty="0"/>
              <a:t>“Impulsando el desarrollo local sostenible”</a:t>
            </a:r>
          </a:p>
        </p:txBody>
      </p:sp>
      <p:sp>
        <p:nvSpPr>
          <p:cNvPr id="8" name="Date Placeholder 7">
            <a:extLst>
              <a:ext uri="{FF2B5EF4-FFF2-40B4-BE49-F238E27FC236}">
                <a16:creationId xmlns="" xmlns:a16="http://schemas.microsoft.com/office/drawing/2014/main" id="{6EEE9C97-6569-4C2C-BD72-BE66846ED09F}"/>
              </a:ext>
            </a:extLst>
          </p:cNvPr>
          <p:cNvSpPr>
            <a:spLocks noGrp="1" noChangeArrowheads="1"/>
          </p:cNvSpPr>
          <p:nvPr>
            <p:ph type="dt" sz="half" idx="2"/>
          </p:nvPr>
        </p:nvSpPr>
        <p:spPr bwMode="auto">
          <a:xfrm>
            <a:off x="143933" y="6308725"/>
            <a:ext cx="422387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089CBB"/>
                </a:solidFill>
              </a:defRPr>
            </a:lvl1pPr>
          </a:lstStyle>
          <a:p>
            <a:r>
              <a:rPr lang="es-ES" altLang="en-US" dirty="0"/>
              <a:t>VI Conferencia Científica Internacional </a:t>
            </a:r>
            <a:r>
              <a:rPr lang="es-ES" altLang="en-US" dirty="0" err="1"/>
              <a:t>YayaboCiencia</a:t>
            </a:r>
            <a:r>
              <a:rPr lang="es-ES" altLang="en-US" dirty="0"/>
              <a:t> 2021</a:t>
            </a:r>
          </a:p>
        </p:txBody>
      </p:sp>
      <p:sp>
        <p:nvSpPr>
          <p:cNvPr id="9" name="Rectangle 4">
            <a:extLst>
              <a:ext uri="{FF2B5EF4-FFF2-40B4-BE49-F238E27FC236}">
                <a16:creationId xmlns="" xmlns:a16="http://schemas.microsoft.com/office/drawing/2014/main" id="{81A655EC-1A99-44F3-977A-FC0A39514343}"/>
              </a:ext>
            </a:extLst>
          </p:cNvPr>
          <p:cNvSpPr>
            <a:spLocks noGrp="1" noChangeArrowheads="1"/>
          </p:cNvSpPr>
          <p:nvPr>
            <p:ph type="sldNum" sz="quarter" idx="4"/>
          </p:nvPr>
        </p:nvSpPr>
        <p:spPr bwMode="auto">
          <a:xfrm>
            <a:off x="10223501" y="6308725"/>
            <a:ext cx="182456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089CBB"/>
                </a:solidFill>
                <a:latin typeface="Arial Black" panose="020B0A04020102020204" pitchFamily="34" charset="0"/>
              </a:defRPr>
            </a:lvl1pPr>
          </a:lstStyle>
          <a:p>
            <a:fld id="{5CBD79BE-5A20-4575-81D4-E4E3B47D3FB0}" type="slidenum">
              <a:rPr lang="es-ES" altLang="en-US" smtClean="0"/>
              <a:pPr/>
              <a:t>‹Nº›</a:t>
            </a:fld>
            <a:endParaRPr lang="es-ES" altLang="en-US"/>
          </a:p>
        </p:txBody>
      </p:sp>
    </p:spTree>
    <p:extLst>
      <p:ext uri="{BB962C8B-B14F-4D97-AF65-F5344CB8AC3E}">
        <p14:creationId xmlns:p14="http://schemas.microsoft.com/office/powerpoint/2010/main" val="1470042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3056E887-B079-43BF-B37C-6DDD48213A86}"/>
              </a:ext>
            </a:extLst>
          </p:cNvPr>
          <p:cNvSpPr>
            <a:spLocks noGrp="1"/>
          </p:cNvSpPr>
          <p:nvPr>
            <p:ph type="title" orient="vert"/>
          </p:nvPr>
        </p:nvSpPr>
        <p:spPr>
          <a:xfrm>
            <a:off x="9179984" y="44450"/>
            <a:ext cx="3012016" cy="5976938"/>
          </a:xfrm>
        </p:spPr>
        <p:txBody>
          <a:bodyPr vert="eaVert"/>
          <a:lstStyle/>
          <a:p>
            <a:r>
              <a:rPr lang="es-ES" smtClean="0"/>
              <a:t>Haga clic para modificar el estilo de título del patrón</a:t>
            </a:r>
            <a:endParaRPr lang="en-US"/>
          </a:p>
        </p:txBody>
      </p:sp>
      <p:sp>
        <p:nvSpPr>
          <p:cNvPr id="3" name="Vertical Text Placeholder 2">
            <a:extLst>
              <a:ext uri="{FF2B5EF4-FFF2-40B4-BE49-F238E27FC236}">
                <a16:creationId xmlns="" xmlns:a16="http://schemas.microsoft.com/office/drawing/2014/main" id="{E93FB384-B7E5-4342-BCF9-803989584FA0}"/>
              </a:ext>
            </a:extLst>
          </p:cNvPr>
          <p:cNvSpPr>
            <a:spLocks noGrp="1"/>
          </p:cNvSpPr>
          <p:nvPr>
            <p:ph type="body" orient="vert" idx="1"/>
          </p:nvPr>
        </p:nvSpPr>
        <p:spPr>
          <a:xfrm>
            <a:off x="143933" y="44450"/>
            <a:ext cx="8832851" cy="59769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Rectangle 3">
            <a:extLst>
              <a:ext uri="{FF2B5EF4-FFF2-40B4-BE49-F238E27FC236}">
                <a16:creationId xmlns="" xmlns:a16="http://schemas.microsoft.com/office/drawing/2014/main" id="{090C2E88-2D3B-4D7E-A1CB-7F0F0CA2D050}"/>
              </a:ext>
            </a:extLst>
          </p:cNvPr>
          <p:cNvSpPr>
            <a:spLocks noGrp="1" noChangeArrowheads="1"/>
          </p:cNvSpPr>
          <p:nvPr>
            <p:ph type="ftr" sz="quarter" idx="3"/>
          </p:nvPr>
        </p:nvSpPr>
        <p:spPr bwMode="auto">
          <a:xfrm>
            <a:off x="4511824" y="6308725"/>
            <a:ext cx="5616624"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solidFill>
                  <a:srgbClr val="089CBB"/>
                </a:solidFill>
              </a:defRPr>
            </a:lvl1pPr>
          </a:lstStyle>
          <a:p>
            <a:r>
              <a:rPr lang="es-ES" altLang="en-US" dirty="0"/>
              <a:t>“Impulsando el desarrollo local sostenible”</a:t>
            </a:r>
          </a:p>
        </p:txBody>
      </p:sp>
      <p:sp>
        <p:nvSpPr>
          <p:cNvPr id="8" name="Date Placeholder 7">
            <a:extLst>
              <a:ext uri="{FF2B5EF4-FFF2-40B4-BE49-F238E27FC236}">
                <a16:creationId xmlns="" xmlns:a16="http://schemas.microsoft.com/office/drawing/2014/main" id="{E198BA64-0415-4FA6-9E3E-525D80B71CF4}"/>
              </a:ext>
            </a:extLst>
          </p:cNvPr>
          <p:cNvSpPr>
            <a:spLocks noGrp="1" noChangeArrowheads="1"/>
          </p:cNvSpPr>
          <p:nvPr>
            <p:ph type="dt" sz="half" idx="2"/>
          </p:nvPr>
        </p:nvSpPr>
        <p:spPr bwMode="auto">
          <a:xfrm>
            <a:off x="143933" y="6308725"/>
            <a:ext cx="422387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089CBB"/>
                </a:solidFill>
              </a:defRPr>
            </a:lvl1pPr>
          </a:lstStyle>
          <a:p>
            <a:r>
              <a:rPr lang="es-ES" altLang="en-US" dirty="0"/>
              <a:t>VI Conferencia Científica Internacional </a:t>
            </a:r>
            <a:r>
              <a:rPr lang="es-ES" altLang="en-US" dirty="0" err="1"/>
              <a:t>YayaboCiencia</a:t>
            </a:r>
            <a:r>
              <a:rPr lang="es-ES" altLang="en-US" dirty="0"/>
              <a:t> 2021</a:t>
            </a:r>
          </a:p>
        </p:txBody>
      </p:sp>
      <p:sp>
        <p:nvSpPr>
          <p:cNvPr id="9" name="Rectangle 4">
            <a:extLst>
              <a:ext uri="{FF2B5EF4-FFF2-40B4-BE49-F238E27FC236}">
                <a16:creationId xmlns="" xmlns:a16="http://schemas.microsoft.com/office/drawing/2014/main" id="{8AE9AF1F-7AB1-4DD9-A9F9-AFFF926D74BD}"/>
              </a:ext>
            </a:extLst>
          </p:cNvPr>
          <p:cNvSpPr>
            <a:spLocks noGrp="1" noChangeArrowheads="1"/>
          </p:cNvSpPr>
          <p:nvPr>
            <p:ph type="sldNum" sz="quarter" idx="4"/>
          </p:nvPr>
        </p:nvSpPr>
        <p:spPr bwMode="auto">
          <a:xfrm>
            <a:off x="10223501" y="6308725"/>
            <a:ext cx="182456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089CBB"/>
                </a:solidFill>
                <a:latin typeface="Arial Black" panose="020B0A04020102020204" pitchFamily="34" charset="0"/>
              </a:defRPr>
            </a:lvl1pPr>
          </a:lstStyle>
          <a:p>
            <a:fld id="{5CBD79BE-5A20-4575-81D4-E4E3B47D3FB0}" type="slidenum">
              <a:rPr lang="es-ES" altLang="en-US" smtClean="0"/>
              <a:pPr/>
              <a:t>‹Nº›</a:t>
            </a:fld>
            <a:endParaRPr lang="es-ES" altLang="en-US"/>
          </a:p>
        </p:txBody>
      </p:sp>
    </p:spTree>
    <p:extLst>
      <p:ext uri="{BB962C8B-B14F-4D97-AF65-F5344CB8AC3E}">
        <p14:creationId xmlns:p14="http://schemas.microsoft.com/office/powerpoint/2010/main" val="947357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iografía">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B52E969-36B9-4A28-908B-C989AE8EEA33}"/>
              </a:ext>
            </a:extLst>
          </p:cNvPr>
          <p:cNvSpPr>
            <a:spLocks noGrp="1"/>
          </p:cNvSpPr>
          <p:nvPr>
            <p:ph type="title" hasCustomPrompt="1"/>
          </p:nvPr>
        </p:nvSpPr>
        <p:spPr>
          <a:xfrm>
            <a:off x="840318" y="457200"/>
            <a:ext cx="10511364" cy="811560"/>
          </a:xfrm>
        </p:spPr>
        <p:txBody>
          <a:bodyPr anchor="ctr"/>
          <a:lstStyle>
            <a:lvl1pPr algn="l">
              <a:defRPr sz="3200"/>
            </a:lvl1pPr>
          </a:lstStyle>
          <a:p>
            <a:r>
              <a:rPr lang="en-US" dirty="0" err="1"/>
              <a:t>Haga</a:t>
            </a:r>
            <a:r>
              <a:rPr lang="en-US" dirty="0"/>
              <a:t> </a:t>
            </a:r>
            <a:r>
              <a:rPr lang="en-US" dirty="0" err="1"/>
              <a:t>clic</a:t>
            </a:r>
            <a:r>
              <a:rPr lang="en-US" dirty="0"/>
              <a:t> para </a:t>
            </a:r>
            <a:r>
              <a:rPr lang="en-US" dirty="0" err="1"/>
              <a:t>escribir</a:t>
            </a:r>
            <a:r>
              <a:rPr lang="en-US" dirty="0"/>
              <a:t> </a:t>
            </a:r>
            <a:r>
              <a:rPr lang="en-US" dirty="0" err="1"/>
              <a:t>el</a:t>
            </a:r>
            <a:r>
              <a:rPr lang="en-US" dirty="0"/>
              <a:t> </a:t>
            </a:r>
            <a:r>
              <a:rPr lang="en-US" dirty="0" err="1"/>
              <a:t>nombre</a:t>
            </a:r>
            <a:r>
              <a:rPr lang="en-US" dirty="0"/>
              <a:t> del </a:t>
            </a:r>
            <a:r>
              <a:rPr lang="en-US" dirty="0" err="1"/>
              <a:t>conferencista</a:t>
            </a:r>
            <a:endParaRPr lang="en-US" dirty="0"/>
          </a:p>
        </p:txBody>
      </p:sp>
      <p:sp>
        <p:nvSpPr>
          <p:cNvPr id="3" name="Content Placeholder 2">
            <a:extLst>
              <a:ext uri="{FF2B5EF4-FFF2-40B4-BE49-F238E27FC236}">
                <a16:creationId xmlns="" xmlns:a16="http://schemas.microsoft.com/office/drawing/2014/main" id="{1E1A3604-A03E-47C1-A8AA-AA1CE77594B2}"/>
              </a:ext>
            </a:extLst>
          </p:cNvPr>
          <p:cNvSpPr>
            <a:spLocks noGrp="1"/>
          </p:cNvSpPr>
          <p:nvPr>
            <p:ph idx="1" hasCustomPrompt="1"/>
          </p:nvPr>
        </p:nvSpPr>
        <p:spPr>
          <a:xfrm>
            <a:off x="5183717" y="1484784"/>
            <a:ext cx="6172200" cy="4376267"/>
          </a:xfrm>
        </p:spPr>
        <p:txBody>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a:defRPr sz="2000"/>
            </a:lvl6pPr>
            <a:lvl7pPr>
              <a:defRPr sz="2000"/>
            </a:lvl7pPr>
            <a:lvl8pPr>
              <a:defRPr sz="2000"/>
            </a:lvl8pPr>
            <a:lvl9pPr>
              <a:defRPr sz="2000"/>
            </a:lvl9pPr>
          </a:lstStyle>
          <a:p>
            <a:pPr lvl="0"/>
            <a:r>
              <a:rPr lang="en-US" dirty="0" err="1"/>
              <a:t>Clic</a:t>
            </a:r>
            <a:r>
              <a:rPr lang="en-US" dirty="0"/>
              <a:t> </a:t>
            </a:r>
            <a:r>
              <a:rPr lang="en-US" dirty="0" err="1"/>
              <a:t>aquí</a:t>
            </a:r>
            <a:r>
              <a:rPr lang="en-US" dirty="0"/>
              <a:t> para </a:t>
            </a:r>
            <a:r>
              <a:rPr lang="en-US" dirty="0" err="1"/>
              <a:t>escribir</a:t>
            </a:r>
            <a:r>
              <a:rPr lang="en-US" dirty="0"/>
              <a:t> sus </a:t>
            </a:r>
            <a:r>
              <a:rPr lang="en-US" dirty="0" err="1"/>
              <a:t>datos</a:t>
            </a:r>
            <a:r>
              <a:rPr lang="en-US" dirty="0"/>
              <a:t> </a:t>
            </a:r>
            <a:r>
              <a:rPr lang="en-US" dirty="0" err="1"/>
              <a:t>personales</a:t>
            </a:r>
            <a:r>
              <a:rPr lang="en-US" dirty="0"/>
              <a:t> y breve </a:t>
            </a:r>
            <a:r>
              <a:rPr lang="en-US" dirty="0" err="1"/>
              <a:t>biografía</a:t>
            </a:r>
            <a:endParaRPr lang="en-US" dirty="0"/>
          </a:p>
        </p:txBody>
      </p:sp>
      <p:sp>
        <p:nvSpPr>
          <p:cNvPr id="9" name="Picture Placeholder 8">
            <a:extLst>
              <a:ext uri="{FF2B5EF4-FFF2-40B4-BE49-F238E27FC236}">
                <a16:creationId xmlns="" xmlns:a16="http://schemas.microsoft.com/office/drawing/2014/main" id="{F4617570-FCD6-45C1-A906-08E309FC7724}"/>
              </a:ext>
            </a:extLst>
          </p:cNvPr>
          <p:cNvSpPr>
            <a:spLocks noGrp="1"/>
          </p:cNvSpPr>
          <p:nvPr>
            <p:ph type="pic" sz="quarter" idx="13"/>
          </p:nvPr>
        </p:nvSpPr>
        <p:spPr>
          <a:xfrm>
            <a:off x="839788" y="1484313"/>
            <a:ext cx="4032250" cy="4376737"/>
          </a:xfrm>
        </p:spPr>
        <p:txBody>
          <a:bodyPr/>
          <a:lstStyle/>
          <a:p>
            <a:r>
              <a:rPr lang="es-ES" smtClean="0"/>
              <a:t>Haga clic en el icono para agregar una imagen</a:t>
            </a:r>
            <a:endParaRPr lang="en-US"/>
          </a:p>
        </p:txBody>
      </p:sp>
      <p:sp>
        <p:nvSpPr>
          <p:cNvPr id="10" name="Rectangle 3">
            <a:extLst>
              <a:ext uri="{FF2B5EF4-FFF2-40B4-BE49-F238E27FC236}">
                <a16:creationId xmlns="" xmlns:a16="http://schemas.microsoft.com/office/drawing/2014/main" id="{EA4845F9-9FFA-4BF0-B30F-0E04F9FF147E}"/>
              </a:ext>
            </a:extLst>
          </p:cNvPr>
          <p:cNvSpPr>
            <a:spLocks noGrp="1" noChangeArrowheads="1"/>
          </p:cNvSpPr>
          <p:nvPr>
            <p:ph type="ftr" sz="quarter" idx="3"/>
          </p:nvPr>
        </p:nvSpPr>
        <p:spPr bwMode="auto">
          <a:xfrm>
            <a:off x="4511824" y="6308725"/>
            <a:ext cx="5616624"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solidFill>
                  <a:srgbClr val="089CBB"/>
                </a:solidFill>
              </a:defRPr>
            </a:lvl1pPr>
          </a:lstStyle>
          <a:p>
            <a:r>
              <a:rPr lang="es-ES" altLang="en-US" dirty="0"/>
              <a:t>“Impulsando el desarrollo local sostenible”</a:t>
            </a:r>
          </a:p>
        </p:txBody>
      </p:sp>
      <p:sp>
        <p:nvSpPr>
          <p:cNvPr id="11" name="Rectangle 7">
            <a:extLst>
              <a:ext uri="{FF2B5EF4-FFF2-40B4-BE49-F238E27FC236}">
                <a16:creationId xmlns="" xmlns:a16="http://schemas.microsoft.com/office/drawing/2014/main" id="{37B22127-54FE-4C27-9C1B-C1C5734157B2}"/>
              </a:ext>
            </a:extLst>
          </p:cNvPr>
          <p:cNvSpPr>
            <a:spLocks noGrp="1" noChangeArrowheads="1"/>
          </p:cNvSpPr>
          <p:nvPr>
            <p:ph type="dt" sz="half" idx="2"/>
          </p:nvPr>
        </p:nvSpPr>
        <p:spPr bwMode="auto">
          <a:xfrm>
            <a:off x="143933" y="6308725"/>
            <a:ext cx="422387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089CBB"/>
                </a:solidFill>
              </a:defRPr>
            </a:lvl1pPr>
          </a:lstStyle>
          <a:p>
            <a:r>
              <a:rPr lang="es-ES" altLang="en-US" dirty="0"/>
              <a:t>VI Conferencia Científica Internacional </a:t>
            </a:r>
            <a:r>
              <a:rPr lang="es-ES" altLang="en-US" dirty="0" err="1"/>
              <a:t>YayaboCiencia</a:t>
            </a:r>
            <a:r>
              <a:rPr lang="es-ES" altLang="en-US" dirty="0"/>
              <a:t> 2021</a:t>
            </a:r>
          </a:p>
        </p:txBody>
      </p:sp>
      <p:sp>
        <p:nvSpPr>
          <p:cNvPr id="12" name="Rectangle 4">
            <a:extLst>
              <a:ext uri="{FF2B5EF4-FFF2-40B4-BE49-F238E27FC236}">
                <a16:creationId xmlns="" xmlns:a16="http://schemas.microsoft.com/office/drawing/2014/main" id="{B413D506-79C0-420A-AF25-1F2129DD3109}"/>
              </a:ext>
            </a:extLst>
          </p:cNvPr>
          <p:cNvSpPr>
            <a:spLocks noGrp="1" noChangeArrowheads="1"/>
          </p:cNvSpPr>
          <p:nvPr>
            <p:ph type="sldNum" sz="quarter" idx="4"/>
          </p:nvPr>
        </p:nvSpPr>
        <p:spPr bwMode="auto">
          <a:xfrm>
            <a:off x="10223501" y="6308725"/>
            <a:ext cx="182456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089CBB"/>
                </a:solidFill>
                <a:latin typeface="Arial Black" panose="020B0A04020102020204" pitchFamily="34" charset="0"/>
              </a:defRPr>
            </a:lvl1pPr>
          </a:lstStyle>
          <a:p>
            <a:fld id="{5CBD79BE-5A20-4575-81D4-E4E3B47D3FB0}" type="slidenum">
              <a:rPr lang="es-ES" altLang="en-US" smtClean="0"/>
              <a:pPr/>
              <a:t>‹Nº›</a:t>
            </a:fld>
            <a:endParaRPr lang="es-ES" altLang="en-US"/>
          </a:p>
        </p:txBody>
      </p:sp>
    </p:spTree>
    <p:extLst>
      <p:ext uri="{BB962C8B-B14F-4D97-AF65-F5344CB8AC3E}">
        <p14:creationId xmlns:p14="http://schemas.microsoft.com/office/powerpoint/2010/main" val="4042994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DC53014-B42B-4F28-9CCD-52EA47A14DD7}"/>
              </a:ext>
            </a:extLst>
          </p:cNvPr>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a:extLst>
              <a:ext uri="{FF2B5EF4-FFF2-40B4-BE49-F238E27FC236}">
                <a16:creationId xmlns="" xmlns:a16="http://schemas.microsoft.com/office/drawing/2014/main" id="{153B3291-570F-4239-9DC0-8F06814D33B7}"/>
              </a:ext>
            </a:extLst>
          </p:cNvPr>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0" name="Date Placeholder 9">
            <a:extLst>
              <a:ext uri="{FF2B5EF4-FFF2-40B4-BE49-F238E27FC236}">
                <a16:creationId xmlns="" xmlns:a16="http://schemas.microsoft.com/office/drawing/2014/main" id="{81B62642-FF8B-4338-B422-FE220EE018A0}"/>
              </a:ext>
            </a:extLst>
          </p:cNvPr>
          <p:cNvSpPr>
            <a:spLocks noGrp="1"/>
          </p:cNvSpPr>
          <p:nvPr>
            <p:ph type="dt" sz="half" idx="10"/>
          </p:nvPr>
        </p:nvSpPr>
        <p:spPr/>
        <p:txBody>
          <a:bodyPr/>
          <a:lstStyle/>
          <a:p>
            <a:r>
              <a:rPr lang="es-ES" altLang="en-US"/>
              <a:t>VI Conferencia Científica Internacional YayaboCiencia 2021</a:t>
            </a:r>
            <a:endParaRPr lang="es-ES" altLang="en-US" dirty="0"/>
          </a:p>
        </p:txBody>
      </p:sp>
      <p:sp>
        <p:nvSpPr>
          <p:cNvPr id="11" name="Footer Placeholder 10">
            <a:extLst>
              <a:ext uri="{FF2B5EF4-FFF2-40B4-BE49-F238E27FC236}">
                <a16:creationId xmlns="" xmlns:a16="http://schemas.microsoft.com/office/drawing/2014/main" id="{EFACF6F2-670E-474A-A793-859D6C314CD0}"/>
              </a:ext>
            </a:extLst>
          </p:cNvPr>
          <p:cNvSpPr>
            <a:spLocks noGrp="1"/>
          </p:cNvSpPr>
          <p:nvPr>
            <p:ph type="ftr" sz="quarter" idx="11"/>
          </p:nvPr>
        </p:nvSpPr>
        <p:spPr/>
        <p:txBody>
          <a:bodyPr/>
          <a:lstStyle/>
          <a:p>
            <a:r>
              <a:rPr lang="es-ES" altLang="en-US"/>
              <a:t>“Impulsando el desarrollo local sostenible”</a:t>
            </a:r>
            <a:endParaRPr lang="es-ES" altLang="en-US" dirty="0"/>
          </a:p>
        </p:txBody>
      </p:sp>
      <p:sp>
        <p:nvSpPr>
          <p:cNvPr id="12" name="Slide Number Placeholder 11">
            <a:extLst>
              <a:ext uri="{FF2B5EF4-FFF2-40B4-BE49-F238E27FC236}">
                <a16:creationId xmlns="" xmlns:a16="http://schemas.microsoft.com/office/drawing/2014/main" id="{E553E3AB-249B-44BE-B420-D4720415B23C}"/>
              </a:ext>
            </a:extLst>
          </p:cNvPr>
          <p:cNvSpPr>
            <a:spLocks noGrp="1"/>
          </p:cNvSpPr>
          <p:nvPr>
            <p:ph type="sldNum" sz="quarter" idx="12"/>
          </p:nvPr>
        </p:nvSpPr>
        <p:spPr/>
        <p:txBody>
          <a:bodyPr/>
          <a:lstStyle/>
          <a:p>
            <a:fld id="{5CBD79BE-5A20-4575-81D4-E4E3B47D3FB0}" type="slidenum">
              <a:rPr lang="es-ES" altLang="en-US" smtClean="0"/>
              <a:pPr/>
              <a:t>‹Nº›</a:t>
            </a:fld>
            <a:endParaRPr lang="es-ES" altLang="en-US"/>
          </a:p>
        </p:txBody>
      </p:sp>
    </p:spTree>
    <p:extLst>
      <p:ext uri="{BB962C8B-B14F-4D97-AF65-F5344CB8AC3E}">
        <p14:creationId xmlns:p14="http://schemas.microsoft.com/office/powerpoint/2010/main" val="3090315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9F8715E-3E13-4E2C-9FE0-CD4D312AAA21}"/>
              </a:ext>
            </a:extLst>
          </p:cNvPr>
          <p:cNvSpPr>
            <a:spLocks noGrp="1"/>
          </p:cNvSpPr>
          <p:nvPr>
            <p:ph type="title"/>
          </p:nvPr>
        </p:nvSpPr>
        <p:spPr>
          <a:xfrm>
            <a:off x="831851" y="1709739"/>
            <a:ext cx="10515600" cy="2852737"/>
          </a:xfrm>
        </p:spPr>
        <p:txBody>
          <a:bodyPr anchor="b"/>
          <a:lstStyle>
            <a:lvl1pPr>
              <a:defRPr sz="6000"/>
            </a:lvl1pPr>
          </a:lstStyle>
          <a:p>
            <a:r>
              <a:rPr lang="es-ES" smtClean="0"/>
              <a:t>Haga clic para modificar el estilo de título del patrón</a:t>
            </a:r>
            <a:endParaRPr lang="en-US"/>
          </a:p>
        </p:txBody>
      </p:sp>
      <p:sp>
        <p:nvSpPr>
          <p:cNvPr id="3" name="Text Placeholder 2">
            <a:extLst>
              <a:ext uri="{FF2B5EF4-FFF2-40B4-BE49-F238E27FC236}">
                <a16:creationId xmlns="" xmlns:a16="http://schemas.microsoft.com/office/drawing/2014/main" id="{C3B64DA8-8824-4489-9969-2B5CA40E562A}"/>
              </a:ext>
            </a:extLst>
          </p:cNvPr>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smtClean="0"/>
              <a:t>Haga clic para modificar el estilo de texto del patrón</a:t>
            </a:r>
          </a:p>
        </p:txBody>
      </p:sp>
      <p:sp>
        <p:nvSpPr>
          <p:cNvPr id="7" name="Rectangle 3">
            <a:extLst>
              <a:ext uri="{FF2B5EF4-FFF2-40B4-BE49-F238E27FC236}">
                <a16:creationId xmlns="" xmlns:a16="http://schemas.microsoft.com/office/drawing/2014/main" id="{4F528660-8452-4A5B-B748-CD4AF45E9D32}"/>
              </a:ext>
            </a:extLst>
          </p:cNvPr>
          <p:cNvSpPr>
            <a:spLocks noGrp="1" noChangeArrowheads="1"/>
          </p:cNvSpPr>
          <p:nvPr>
            <p:ph type="ftr" sz="quarter" idx="3"/>
          </p:nvPr>
        </p:nvSpPr>
        <p:spPr bwMode="auto">
          <a:xfrm>
            <a:off x="4511824" y="6308725"/>
            <a:ext cx="5616624"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solidFill>
                  <a:srgbClr val="089CBB"/>
                </a:solidFill>
              </a:defRPr>
            </a:lvl1pPr>
          </a:lstStyle>
          <a:p>
            <a:r>
              <a:rPr lang="es-ES" altLang="en-US" dirty="0"/>
              <a:t>“Impulsando el desarrollo local sostenible”</a:t>
            </a:r>
          </a:p>
        </p:txBody>
      </p:sp>
      <p:sp>
        <p:nvSpPr>
          <p:cNvPr id="8" name="Date Placeholder 7">
            <a:extLst>
              <a:ext uri="{FF2B5EF4-FFF2-40B4-BE49-F238E27FC236}">
                <a16:creationId xmlns="" xmlns:a16="http://schemas.microsoft.com/office/drawing/2014/main" id="{04551474-F9BF-4710-AC0E-DA43BE9BBF92}"/>
              </a:ext>
            </a:extLst>
          </p:cNvPr>
          <p:cNvSpPr>
            <a:spLocks noGrp="1" noChangeArrowheads="1"/>
          </p:cNvSpPr>
          <p:nvPr>
            <p:ph type="dt" sz="half" idx="2"/>
          </p:nvPr>
        </p:nvSpPr>
        <p:spPr bwMode="auto">
          <a:xfrm>
            <a:off x="143933" y="6308725"/>
            <a:ext cx="422387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089CBB"/>
                </a:solidFill>
              </a:defRPr>
            </a:lvl1pPr>
          </a:lstStyle>
          <a:p>
            <a:r>
              <a:rPr lang="es-ES" altLang="en-US" dirty="0"/>
              <a:t>VI Conferencia Científica Internacional </a:t>
            </a:r>
            <a:r>
              <a:rPr lang="es-ES" altLang="en-US" dirty="0" err="1"/>
              <a:t>YayaboCiencia</a:t>
            </a:r>
            <a:r>
              <a:rPr lang="es-ES" altLang="en-US" dirty="0"/>
              <a:t> 2021</a:t>
            </a:r>
          </a:p>
        </p:txBody>
      </p:sp>
      <p:sp>
        <p:nvSpPr>
          <p:cNvPr id="9" name="Rectangle 4">
            <a:extLst>
              <a:ext uri="{FF2B5EF4-FFF2-40B4-BE49-F238E27FC236}">
                <a16:creationId xmlns="" xmlns:a16="http://schemas.microsoft.com/office/drawing/2014/main" id="{9EA660BF-8532-4D8C-8E95-E86664A791FA}"/>
              </a:ext>
            </a:extLst>
          </p:cNvPr>
          <p:cNvSpPr>
            <a:spLocks noGrp="1" noChangeArrowheads="1"/>
          </p:cNvSpPr>
          <p:nvPr>
            <p:ph type="sldNum" sz="quarter" idx="4"/>
          </p:nvPr>
        </p:nvSpPr>
        <p:spPr bwMode="auto">
          <a:xfrm>
            <a:off x="10223501" y="6308725"/>
            <a:ext cx="182456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089CBB"/>
                </a:solidFill>
                <a:latin typeface="Arial Black" panose="020B0A04020102020204" pitchFamily="34" charset="0"/>
              </a:defRPr>
            </a:lvl1pPr>
          </a:lstStyle>
          <a:p>
            <a:fld id="{5CBD79BE-5A20-4575-81D4-E4E3B47D3FB0}" type="slidenum">
              <a:rPr lang="es-ES" altLang="en-US" smtClean="0"/>
              <a:pPr/>
              <a:t>‹Nº›</a:t>
            </a:fld>
            <a:endParaRPr lang="es-ES" altLang="en-US"/>
          </a:p>
        </p:txBody>
      </p:sp>
    </p:spTree>
    <p:extLst>
      <p:ext uri="{BB962C8B-B14F-4D97-AF65-F5344CB8AC3E}">
        <p14:creationId xmlns:p14="http://schemas.microsoft.com/office/powerpoint/2010/main" val="1667295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2991C13-9A96-4A69-B5AC-03154590FDEB}"/>
              </a:ext>
            </a:extLst>
          </p:cNvPr>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a:extLst>
              <a:ext uri="{FF2B5EF4-FFF2-40B4-BE49-F238E27FC236}">
                <a16:creationId xmlns="" xmlns:a16="http://schemas.microsoft.com/office/drawing/2014/main" id="{DBED6B44-287A-4297-9FDF-CB91AD5E092B}"/>
              </a:ext>
            </a:extLst>
          </p:cNvPr>
          <p:cNvSpPr>
            <a:spLocks noGrp="1"/>
          </p:cNvSpPr>
          <p:nvPr>
            <p:ph sz="half" idx="1"/>
          </p:nvPr>
        </p:nvSpPr>
        <p:spPr>
          <a:xfrm>
            <a:off x="152400" y="1341438"/>
            <a:ext cx="5918200" cy="467995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Content Placeholder 3">
            <a:extLst>
              <a:ext uri="{FF2B5EF4-FFF2-40B4-BE49-F238E27FC236}">
                <a16:creationId xmlns="" xmlns:a16="http://schemas.microsoft.com/office/drawing/2014/main" id="{8AB2451C-4ECB-422F-89AB-BCC7D80F000D}"/>
              </a:ext>
            </a:extLst>
          </p:cNvPr>
          <p:cNvSpPr>
            <a:spLocks noGrp="1"/>
          </p:cNvSpPr>
          <p:nvPr>
            <p:ph sz="half" idx="2"/>
          </p:nvPr>
        </p:nvSpPr>
        <p:spPr>
          <a:xfrm>
            <a:off x="6273800" y="1341438"/>
            <a:ext cx="5918200" cy="467995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8" name="Rectangle 3">
            <a:extLst>
              <a:ext uri="{FF2B5EF4-FFF2-40B4-BE49-F238E27FC236}">
                <a16:creationId xmlns="" xmlns:a16="http://schemas.microsoft.com/office/drawing/2014/main" id="{BD964FCD-22F4-44D7-A5BB-8F57E3B4C6AF}"/>
              </a:ext>
            </a:extLst>
          </p:cNvPr>
          <p:cNvSpPr>
            <a:spLocks noGrp="1" noChangeArrowheads="1"/>
          </p:cNvSpPr>
          <p:nvPr>
            <p:ph type="ftr" sz="quarter" idx="3"/>
          </p:nvPr>
        </p:nvSpPr>
        <p:spPr bwMode="auto">
          <a:xfrm>
            <a:off x="4511824" y="6308725"/>
            <a:ext cx="5616624"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solidFill>
                  <a:srgbClr val="089CBB"/>
                </a:solidFill>
              </a:defRPr>
            </a:lvl1pPr>
          </a:lstStyle>
          <a:p>
            <a:r>
              <a:rPr lang="es-ES" altLang="en-US" dirty="0"/>
              <a:t>“Impulsando el desarrollo local sostenible”</a:t>
            </a:r>
          </a:p>
        </p:txBody>
      </p:sp>
      <p:sp>
        <p:nvSpPr>
          <p:cNvPr id="9" name="Rectangle 7">
            <a:extLst>
              <a:ext uri="{FF2B5EF4-FFF2-40B4-BE49-F238E27FC236}">
                <a16:creationId xmlns="" xmlns:a16="http://schemas.microsoft.com/office/drawing/2014/main" id="{F543E7FC-5804-4209-BBDE-0DD3F0C197A9}"/>
              </a:ext>
            </a:extLst>
          </p:cNvPr>
          <p:cNvSpPr>
            <a:spLocks noGrp="1" noChangeArrowheads="1"/>
          </p:cNvSpPr>
          <p:nvPr>
            <p:ph type="dt" sz="half" idx="10"/>
          </p:nvPr>
        </p:nvSpPr>
        <p:spPr bwMode="auto">
          <a:xfrm>
            <a:off x="143933" y="6308725"/>
            <a:ext cx="422387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089CBB"/>
                </a:solidFill>
              </a:defRPr>
            </a:lvl1pPr>
          </a:lstStyle>
          <a:p>
            <a:r>
              <a:rPr lang="es-ES" altLang="en-US" dirty="0"/>
              <a:t>VI Conferencia Científica Internacional </a:t>
            </a:r>
            <a:r>
              <a:rPr lang="es-ES" altLang="en-US" dirty="0" err="1"/>
              <a:t>YayaboCiencia</a:t>
            </a:r>
            <a:r>
              <a:rPr lang="es-ES" altLang="en-US" dirty="0"/>
              <a:t> 2021</a:t>
            </a:r>
          </a:p>
        </p:txBody>
      </p:sp>
      <p:sp>
        <p:nvSpPr>
          <p:cNvPr id="10" name="Rectangle 4">
            <a:extLst>
              <a:ext uri="{FF2B5EF4-FFF2-40B4-BE49-F238E27FC236}">
                <a16:creationId xmlns="" xmlns:a16="http://schemas.microsoft.com/office/drawing/2014/main" id="{154BCC1C-2B60-41D8-B21B-B4B57C14E848}"/>
              </a:ext>
            </a:extLst>
          </p:cNvPr>
          <p:cNvSpPr>
            <a:spLocks noGrp="1" noChangeArrowheads="1"/>
          </p:cNvSpPr>
          <p:nvPr>
            <p:ph type="sldNum" sz="quarter" idx="4"/>
          </p:nvPr>
        </p:nvSpPr>
        <p:spPr bwMode="auto">
          <a:xfrm>
            <a:off x="10223501" y="6308725"/>
            <a:ext cx="182456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089CBB"/>
                </a:solidFill>
                <a:latin typeface="Arial Black" panose="020B0A04020102020204" pitchFamily="34" charset="0"/>
              </a:defRPr>
            </a:lvl1pPr>
          </a:lstStyle>
          <a:p>
            <a:fld id="{5CBD79BE-5A20-4575-81D4-E4E3B47D3FB0}" type="slidenum">
              <a:rPr lang="es-ES" altLang="en-US" smtClean="0"/>
              <a:pPr/>
              <a:t>‹Nº›</a:t>
            </a:fld>
            <a:endParaRPr lang="es-ES" altLang="en-US"/>
          </a:p>
        </p:txBody>
      </p:sp>
    </p:spTree>
    <p:extLst>
      <p:ext uri="{BB962C8B-B14F-4D97-AF65-F5344CB8AC3E}">
        <p14:creationId xmlns:p14="http://schemas.microsoft.com/office/powerpoint/2010/main" val="662400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9688B75-E0E1-408F-B1EC-6BA50ADF1169}"/>
              </a:ext>
            </a:extLst>
          </p:cNvPr>
          <p:cNvSpPr>
            <a:spLocks noGrp="1"/>
          </p:cNvSpPr>
          <p:nvPr>
            <p:ph type="title"/>
          </p:nvPr>
        </p:nvSpPr>
        <p:spPr>
          <a:xfrm>
            <a:off x="840317" y="365126"/>
            <a:ext cx="10515600" cy="1325563"/>
          </a:xfrm>
        </p:spPr>
        <p:txBody>
          <a:bodyPr/>
          <a:lstStyle/>
          <a:p>
            <a:r>
              <a:rPr lang="es-ES" smtClean="0"/>
              <a:t>Haga clic para modificar el estilo de título del patrón</a:t>
            </a:r>
            <a:endParaRPr lang="en-US"/>
          </a:p>
        </p:txBody>
      </p:sp>
      <p:sp>
        <p:nvSpPr>
          <p:cNvPr id="3" name="Text Placeholder 2">
            <a:extLst>
              <a:ext uri="{FF2B5EF4-FFF2-40B4-BE49-F238E27FC236}">
                <a16:creationId xmlns="" xmlns:a16="http://schemas.microsoft.com/office/drawing/2014/main" id="{612B89CF-EC50-465A-8662-7F26B57356CB}"/>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a:extLst>
              <a:ext uri="{FF2B5EF4-FFF2-40B4-BE49-F238E27FC236}">
                <a16:creationId xmlns="" xmlns:a16="http://schemas.microsoft.com/office/drawing/2014/main" id="{C3046D97-B4A1-4726-B908-4BA7096315BC}"/>
              </a:ext>
            </a:extLst>
          </p:cNvPr>
          <p:cNvSpPr>
            <a:spLocks noGrp="1"/>
          </p:cNvSpPr>
          <p:nvPr>
            <p:ph sz="half" idx="2"/>
          </p:nvPr>
        </p:nvSpPr>
        <p:spPr>
          <a:xfrm>
            <a:off x="840318" y="2505075"/>
            <a:ext cx="5158316"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Text Placeholder 4">
            <a:extLst>
              <a:ext uri="{FF2B5EF4-FFF2-40B4-BE49-F238E27FC236}">
                <a16:creationId xmlns="" xmlns:a16="http://schemas.microsoft.com/office/drawing/2014/main" id="{8FEBC094-0F84-4AE6-8E75-BF035645B591}"/>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a:extLst>
              <a:ext uri="{FF2B5EF4-FFF2-40B4-BE49-F238E27FC236}">
                <a16:creationId xmlns="" xmlns:a16="http://schemas.microsoft.com/office/drawing/2014/main" id="{F5993BD8-6560-4DEA-A648-D984EE9DFD3F}"/>
              </a:ext>
            </a:extLst>
          </p:cNvPr>
          <p:cNvSpPr>
            <a:spLocks noGrp="1"/>
          </p:cNvSpPr>
          <p:nvPr>
            <p:ph sz="quarter" idx="4"/>
          </p:nvPr>
        </p:nvSpPr>
        <p:spPr>
          <a:xfrm>
            <a:off x="6172200" y="2505075"/>
            <a:ext cx="518371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0" name="Rectangle 3">
            <a:extLst>
              <a:ext uri="{FF2B5EF4-FFF2-40B4-BE49-F238E27FC236}">
                <a16:creationId xmlns="" xmlns:a16="http://schemas.microsoft.com/office/drawing/2014/main" id="{E3C3E63D-E60A-40AF-9736-4F9B636074FC}"/>
              </a:ext>
            </a:extLst>
          </p:cNvPr>
          <p:cNvSpPr>
            <a:spLocks noGrp="1" noChangeArrowheads="1"/>
          </p:cNvSpPr>
          <p:nvPr>
            <p:ph type="ftr" sz="quarter" idx="10"/>
          </p:nvPr>
        </p:nvSpPr>
        <p:spPr bwMode="auto">
          <a:xfrm>
            <a:off x="4511824" y="6308725"/>
            <a:ext cx="5616624"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solidFill>
                  <a:srgbClr val="089CBB"/>
                </a:solidFill>
              </a:defRPr>
            </a:lvl1pPr>
          </a:lstStyle>
          <a:p>
            <a:r>
              <a:rPr lang="es-ES" altLang="en-US" dirty="0"/>
              <a:t>“Impulsando el desarrollo local sostenible”</a:t>
            </a:r>
          </a:p>
        </p:txBody>
      </p:sp>
      <p:sp>
        <p:nvSpPr>
          <p:cNvPr id="11" name="Rectangle 7">
            <a:extLst>
              <a:ext uri="{FF2B5EF4-FFF2-40B4-BE49-F238E27FC236}">
                <a16:creationId xmlns="" xmlns:a16="http://schemas.microsoft.com/office/drawing/2014/main" id="{DA03C775-FAB4-468F-87B8-D68F02C77C0D}"/>
              </a:ext>
            </a:extLst>
          </p:cNvPr>
          <p:cNvSpPr>
            <a:spLocks noGrp="1" noChangeArrowheads="1"/>
          </p:cNvSpPr>
          <p:nvPr>
            <p:ph type="dt" sz="half" idx="11"/>
          </p:nvPr>
        </p:nvSpPr>
        <p:spPr bwMode="auto">
          <a:xfrm>
            <a:off x="143933" y="6308725"/>
            <a:ext cx="422387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089CBB"/>
                </a:solidFill>
              </a:defRPr>
            </a:lvl1pPr>
          </a:lstStyle>
          <a:p>
            <a:r>
              <a:rPr lang="es-ES" altLang="en-US" dirty="0"/>
              <a:t>VI Conferencia Científica Internacional </a:t>
            </a:r>
            <a:r>
              <a:rPr lang="es-ES" altLang="en-US" dirty="0" err="1"/>
              <a:t>YayaboCiencia</a:t>
            </a:r>
            <a:r>
              <a:rPr lang="es-ES" altLang="en-US" dirty="0"/>
              <a:t> 2021</a:t>
            </a:r>
          </a:p>
        </p:txBody>
      </p:sp>
      <p:sp>
        <p:nvSpPr>
          <p:cNvPr id="12" name="Rectangle 4">
            <a:extLst>
              <a:ext uri="{FF2B5EF4-FFF2-40B4-BE49-F238E27FC236}">
                <a16:creationId xmlns="" xmlns:a16="http://schemas.microsoft.com/office/drawing/2014/main" id="{7219ADF7-2059-4542-A176-A6CA24488416}"/>
              </a:ext>
            </a:extLst>
          </p:cNvPr>
          <p:cNvSpPr>
            <a:spLocks noGrp="1" noChangeArrowheads="1"/>
          </p:cNvSpPr>
          <p:nvPr>
            <p:ph type="sldNum" sz="quarter" idx="12"/>
          </p:nvPr>
        </p:nvSpPr>
        <p:spPr bwMode="auto">
          <a:xfrm>
            <a:off x="10223501" y="6308725"/>
            <a:ext cx="182456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089CBB"/>
                </a:solidFill>
                <a:latin typeface="Arial Black" panose="020B0A04020102020204" pitchFamily="34" charset="0"/>
              </a:defRPr>
            </a:lvl1pPr>
          </a:lstStyle>
          <a:p>
            <a:fld id="{5CBD79BE-5A20-4575-81D4-E4E3B47D3FB0}" type="slidenum">
              <a:rPr lang="es-ES" altLang="en-US" smtClean="0"/>
              <a:pPr/>
              <a:t>‹Nº›</a:t>
            </a:fld>
            <a:endParaRPr lang="es-ES" altLang="en-US"/>
          </a:p>
        </p:txBody>
      </p:sp>
    </p:spTree>
    <p:extLst>
      <p:ext uri="{BB962C8B-B14F-4D97-AF65-F5344CB8AC3E}">
        <p14:creationId xmlns:p14="http://schemas.microsoft.com/office/powerpoint/2010/main" val="4292936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C30A00B-D80A-4E68-8FA9-D6C0FACC608F}"/>
              </a:ext>
            </a:extLst>
          </p:cNvPr>
          <p:cNvSpPr>
            <a:spLocks noGrp="1"/>
          </p:cNvSpPr>
          <p:nvPr>
            <p:ph type="title"/>
          </p:nvPr>
        </p:nvSpPr>
        <p:spPr/>
        <p:txBody>
          <a:bodyPr/>
          <a:lstStyle/>
          <a:p>
            <a:r>
              <a:rPr lang="es-ES" smtClean="0"/>
              <a:t>Haga clic para modificar el estilo de título del patrón</a:t>
            </a:r>
            <a:endParaRPr lang="en-US"/>
          </a:p>
        </p:txBody>
      </p:sp>
      <p:sp>
        <p:nvSpPr>
          <p:cNvPr id="6" name="Rectangle 3">
            <a:extLst>
              <a:ext uri="{FF2B5EF4-FFF2-40B4-BE49-F238E27FC236}">
                <a16:creationId xmlns="" xmlns:a16="http://schemas.microsoft.com/office/drawing/2014/main" id="{54A5A5BB-1B96-4F73-88E8-5B9DA5FCC615}"/>
              </a:ext>
            </a:extLst>
          </p:cNvPr>
          <p:cNvSpPr>
            <a:spLocks noGrp="1" noChangeArrowheads="1"/>
          </p:cNvSpPr>
          <p:nvPr>
            <p:ph type="ftr" sz="quarter" idx="3"/>
          </p:nvPr>
        </p:nvSpPr>
        <p:spPr bwMode="auto">
          <a:xfrm>
            <a:off x="4511824" y="6308725"/>
            <a:ext cx="5616624"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solidFill>
                  <a:srgbClr val="089CBB"/>
                </a:solidFill>
              </a:defRPr>
            </a:lvl1pPr>
          </a:lstStyle>
          <a:p>
            <a:r>
              <a:rPr lang="es-ES" altLang="en-US" dirty="0"/>
              <a:t>“Impulsando el desarrollo local sostenible”</a:t>
            </a:r>
          </a:p>
        </p:txBody>
      </p:sp>
      <p:sp>
        <p:nvSpPr>
          <p:cNvPr id="7" name="Rectangle 7">
            <a:extLst>
              <a:ext uri="{FF2B5EF4-FFF2-40B4-BE49-F238E27FC236}">
                <a16:creationId xmlns="" xmlns:a16="http://schemas.microsoft.com/office/drawing/2014/main" id="{E3490AC5-2E5C-4D2D-B190-17D153AC7BC6}"/>
              </a:ext>
            </a:extLst>
          </p:cNvPr>
          <p:cNvSpPr>
            <a:spLocks noGrp="1" noChangeArrowheads="1"/>
          </p:cNvSpPr>
          <p:nvPr>
            <p:ph type="dt" sz="half" idx="2"/>
          </p:nvPr>
        </p:nvSpPr>
        <p:spPr bwMode="auto">
          <a:xfrm>
            <a:off x="143933" y="6308725"/>
            <a:ext cx="422387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089CBB"/>
                </a:solidFill>
              </a:defRPr>
            </a:lvl1pPr>
          </a:lstStyle>
          <a:p>
            <a:r>
              <a:rPr lang="es-ES" altLang="en-US" dirty="0"/>
              <a:t>VI Conferencia Científica Internacional </a:t>
            </a:r>
            <a:r>
              <a:rPr lang="es-ES" altLang="en-US" dirty="0" err="1"/>
              <a:t>YayaboCiencia</a:t>
            </a:r>
            <a:r>
              <a:rPr lang="es-ES" altLang="en-US" dirty="0"/>
              <a:t> 2021</a:t>
            </a:r>
          </a:p>
        </p:txBody>
      </p:sp>
      <p:sp>
        <p:nvSpPr>
          <p:cNvPr id="8" name="Rectangle 4">
            <a:extLst>
              <a:ext uri="{FF2B5EF4-FFF2-40B4-BE49-F238E27FC236}">
                <a16:creationId xmlns="" xmlns:a16="http://schemas.microsoft.com/office/drawing/2014/main" id="{F60A5FB9-F131-4B9D-BC1F-5E05493D1B0F}"/>
              </a:ext>
            </a:extLst>
          </p:cNvPr>
          <p:cNvSpPr>
            <a:spLocks noGrp="1" noChangeArrowheads="1"/>
          </p:cNvSpPr>
          <p:nvPr>
            <p:ph type="sldNum" sz="quarter" idx="4"/>
          </p:nvPr>
        </p:nvSpPr>
        <p:spPr bwMode="auto">
          <a:xfrm>
            <a:off x="10223501" y="6308725"/>
            <a:ext cx="182456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089CBB"/>
                </a:solidFill>
                <a:latin typeface="Arial Black" panose="020B0A04020102020204" pitchFamily="34" charset="0"/>
              </a:defRPr>
            </a:lvl1pPr>
          </a:lstStyle>
          <a:p>
            <a:fld id="{5CBD79BE-5A20-4575-81D4-E4E3B47D3FB0}" type="slidenum">
              <a:rPr lang="es-ES" altLang="en-US" smtClean="0"/>
              <a:pPr/>
              <a:t>‹Nº›</a:t>
            </a:fld>
            <a:endParaRPr lang="es-ES" altLang="en-US"/>
          </a:p>
        </p:txBody>
      </p:sp>
    </p:spTree>
    <p:extLst>
      <p:ext uri="{BB962C8B-B14F-4D97-AF65-F5344CB8AC3E}">
        <p14:creationId xmlns:p14="http://schemas.microsoft.com/office/powerpoint/2010/main" val="3747444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5" name="Rectangle 3">
            <a:extLst>
              <a:ext uri="{FF2B5EF4-FFF2-40B4-BE49-F238E27FC236}">
                <a16:creationId xmlns="" xmlns:a16="http://schemas.microsoft.com/office/drawing/2014/main" id="{3064F97E-A2A1-4AA4-9391-5AD9F64F95F3}"/>
              </a:ext>
            </a:extLst>
          </p:cNvPr>
          <p:cNvSpPr>
            <a:spLocks noGrp="1" noChangeArrowheads="1"/>
          </p:cNvSpPr>
          <p:nvPr>
            <p:ph type="ftr" sz="quarter" idx="3"/>
          </p:nvPr>
        </p:nvSpPr>
        <p:spPr bwMode="auto">
          <a:xfrm>
            <a:off x="4511824" y="6308725"/>
            <a:ext cx="5616624"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solidFill>
                  <a:srgbClr val="089CBB"/>
                </a:solidFill>
              </a:defRPr>
            </a:lvl1pPr>
          </a:lstStyle>
          <a:p>
            <a:r>
              <a:rPr lang="es-ES" altLang="en-US" dirty="0"/>
              <a:t>“Impulsando el desarrollo local sostenible”</a:t>
            </a:r>
          </a:p>
        </p:txBody>
      </p:sp>
      <p:sp>
        <p:nvSpPr>
          <p:cNvPr id="6" name="Rectangle 7">
            <a:extLst>
              <a:ext uri="{FF2B5EF4-FFF2-40B4-BE49-F238E27FC236}">
                <a16:creationId xmlns="" xmlns:a16="http://schemas.microsoft.com/office/drawing/2014/main" id="{E52C2B5D-7D9C-44EA-9BDF-37B50670E688}"/>
              </a:ext>
            </a:extLst>
          </p:cNvPr>
          <p:cNvSpPr>
            <a:spLocks noGrp="1" noChangeArrowheads="1"/>
          </p:cNvSpPr>
          <p:nvPr>
            <p:ph type="dt" sz="half" idx="2"/>
          </p:nvPr>
        </p:nvSpPr>
        <p:spPr bwMode="auto">
          <a:xfrm>
            <a:off x="143933" y="6308725"/>
            <a:ext cx="422387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089CBB"/>
                </a:solidFill>
              </a:defRPr>
            </a:lvl1pPr>
          </a:lstStyle>
          <a:p>
            <a:r>
              <a:rPr lang="es-ES" altLang="en-US" dirty="0"/>
              <a:t>VI Conferencia Científica Internacional </a:t>
            </a:r>
            <a:r>
              <a:rPr lang="es-ES" altLang="en-US" dirty="0" err="1"/>
              <a:t>YayaboCiencia</a:t>
            </a:r>
            <a:r>
              <a:rPr lang="es-ES" altLang="en-US" dirty="0"/>
              <a:t> 2021</a:t>
            </a:r>
          </a:p>
        </p:txBody>
      </p:sp>
      <p:sp>
        <p:nvSpPr>
          <p:cNvPr id="7" name="Rectangle 4">
            <a:extLst>
              <a:ext uri="{FF2B5EF4-FFF2-40B4-BE49-F238E27FC236}">
                <a16:creationId xmlns="" xmlns:a16="http://schemas.microsoft.com/office/drawing/2014/main" id="{4A0DBAA6-92B9-407E-B62A-03AA919F1A93}"/>
              </a:ext>
            </a:extLst>
          </p:cNvPr>
          <p:cNvSpPr>
            <a:spLocks noGrp="1" noChangeArrowheads="1"/>
          </p:cNvSpPr>
          <p:nvPr>
            <p:ph type="sldNum" sz="quarter" idx="4"/>
          </p:nvPr>
        </p:nvSpPr>
        <p:spPr bwMode="auto">
          <a:xfrm>
            <a:off x="10223501" y="6308725"/>
            <a:ext cx="182456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089CBB"/>
                </a:solidFill>
                <a:latin typeface="Arial Black" panose="020B0A04020102020204" pitchFamily="34" charset="0"/>
              </a:defRPr>
            </a:lvl1pPr>
          </a:lstStyle>
          <a:p>
            <a:fld id="{5CBD79BE-5A20-4575-81D4-E4E3B47D3FB0}" type="slidenum">
              <a:rPr lang="es-ES" altLang="en-US" smtClean="0"/>
              <a:pPr/>
              <a:t>‹Nº›</a:t>
            </a:fld>
            <a:endParaRPr lang="es-ES" altLang="en-US"/>
          </a:p>
        </p:txBody>
      </p:sp>
    </p:spTree>
    <p:extLst>
      <p:ext uri="{BB962C8B-B14F-4D97-AF65-F5344CB8AC3E}">
        <p14:creationId xmlns:p14="http://schemas.microsoft.com/office/powerpoint/2010/main" val="739960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1_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B52E969-36B9-4A28-908B-C989AE8EEA33}"/>
              </a:ext>
            </a:extLst>
          </p:cNvPr>
          <p:cNvSpPr>
            <a:spLocks noGrp="1"/>
          </p:cNvSpPr>
          <p:nvPr>
            <p:ph type="title"/>
          </p:nvPr>
        </p:nvSpPr>
        <p:spPr>
          <a:xfrm>
            <a:off x="840318" y="457200"/>
            <a:ext cx="3932767" cy="1600200"/>
          </a:xfrm>
        </p:spPr>
        <p:txBody>
          <a:bodyPr anchor="b"/>
          <a:lstStyle>
            <a:lvl1pPr>
              <a:defRPr sz="3200"/>
            </a:lvl1pPr>
          </a:lstStyle>
          <a:p>
            <a:r>
              <a:rPr lang="es-ES" smtClean="0"/>
              <a:t>Haga clic para modificar el estilo de título del patrón</a:t>
            </a:r>
            <a:endParaRPr lang="en-US"/>
          </a:p>
        </p:txBody>
      </p:sp>
      <p:sp>
        <p:nvSpPr>
          <p:cNvPr id="3" name="Content Placeholder 2">
            <a:extLst>
              <a:ext uri="{FF2B5EF4-FFF2-40B4-BE49-F238E27FC236}">
                <a16:creationId xmlns="" xmlns:a16="http://schemas.microsoft.com/office/drawing/2014/main" id="{1E1A3604-A03E-47C1-A8AA-AA1CE77594B2}"/>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Text Placeholder 3">
            <a:extLst>
              <a:ext uri="{FF2B5EF4-FFF2-40B4-BE49-F238E27FC236}">
                <a16:creationId xmlns="" xmlns:a16="http://schemas.microsoft.com/office/drawing/2014/main" id="{2C6EA7EE-5A24-478F-AF49-7274113B0D40}"/>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8" name="Rectangle 3">
            <a:extLst>
              <a:ext uri="{FF2B5EF4-FFF2-40B4-BE49-F238E27FC236}">
                <a16:creationId xmlns="" xmlns:a16="http://schemas.microsoft.com/office/drawing/2014/main" id="{A8B0A379-4924-4B29-AA1B-E2AAB38D3967}"/>
              </a:ext>
            </a:extLst>
          </p:cNvPr>
          <p:cNvSpPr>
            <a:spLocks noGrp="1" noChangeArrowheads="1"/>
          </p:cNvSpPr>
          <p:nvPr>
            <p:ph type="ftr" sz="quarter" idx="3"/>
          </p:nvPr>
        </p:nvSpPr>
        <p:spPr bwMode="auto">
          <a:xfrm>
            <a:off x="4511824" y="6308725"/>
            <a:ext cx="5616624"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solidFill>
                  <a:srgbClr val="089CBB"/>
                </a:solidFill>
              </a:defRPr>
            </a:lvl1pPr>
          </a:lstStyle>
          <a:p>
            <a:r>
              <a:rPr lang="es-ES" altLang="en-US" dirty="0"/>
              <a:t>“Impulsando el desarrollo local sostenible”</a:t>
            </a:r>
          </a:p>
        </p:txBody>
      </p:sp>
      <p:sp>
        <p:nvSpPr>
          <p:cNvPr id="9" name="Rectangle 7">
            <a:extLst>
              <a:ext uri="{FF2B5EF4-FFF2-40B4-BE49-F238E27FC236}">
                <a16:creationId xmlns="" xmlns:a16="http://schemas.microsoft.com/office/drawing/2014/main" id="{E938D448-E597-4020-8F36-B33ED593FF45}"/>
              </a:ext>
            </a:extLst>
          </p:cNvPr>
          <p:cNvSpPr>
            <a:spLocks noGrp="1" noChangeArrowheads="1"/>
          </p:cNvSpPr>
          <p:nvPr>
            <p:ph type="dt" sz="half" idx="10"/>
          </p:nvPr>
        </p:nvSpPr>
        <p:spPr bwMode="auto">
          <a:xfrm>
            <a:off x="143933" y="6308725"/>
            <a:ext cx="422387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089CBB"/>
                </a:solidFill>
              </a:defRPr>
            </a:lvl1pPr>
          </a:lstStyle>
          <a:p>
            <a:r>
              <a:rPr lang="es-ES" altLang="en-US" dirty="0"/>
              <a:t>VI Conferencia Científica Internacional </a:t>
            </a:r>
            <a:r>
              <a:rPr lang="es-ES" altLang="en-US" dirty="0" err="1"/>
              <a:t>YayaboCiencia</a:t>
            </a:r>
            <a:r>
              <a:rPr lang="es-ES" altLang="en-US" dirty="0"/>
              <a:t> 2021</a:t>
            </a:r>
          </a:p>
        </p:txBody>
      </p:sp>
      <p:sp>
        <p:nvSpPr>
          <p:cNvPr id="10" name="Rectangle 4">
            <a:extLst>
              <a:ext uri="{FF2B5EF4-FFF2-40B4-BE49-F238E27FC236}">
                <a16:creationId xmlns="" xmlns:a16="http://schemas.microsoft.com/office/drawing/2014/main" id="{3072331B-BB80-40B1-B846-1EA323361DAE}"/>
              </a:ext>
            </a:extLst>
          </p:cNvPr>
          <p:cNvSpPr>
            <a:spLocks noGrp="1" noChangeArrowheads="1"/>
          </p:cNvSpPr>
          <p:nvPr>
            <p:ph type="sldNum" sz="quarter" idx="4"/>
          </p:nvPr>
        </p:nvSpPr>
        <p:spPr bwMode="auto">
          <a:xfrm>
            <a:off x="10223501" y="6308725"/>
            <a:ext cx="182456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089CBB"/>
                </a:solidFill>
                <a:latin typeface="Arial Black" panose="020B0A04020102020204" pitchFamily="34" charset="0"/>
              </a:defRPr>
            </a:lvl1pPr>
          </a:lstStyle>
          <a:p>
            <a:fld id="{5CBD79BE-5A20-4575-81D4-E4E3B47D3FB0}" type="slidenum">
              <a:rPr lang="es-ES" altLang="en-US" smtClean="0"/>
              <a:pPr/>
              <a:t>‹Nº›</a:t>
            </a:fld>
            <a:endParaRPr lang="es-ES" altLang="en-US"/>
          </a:p>
        </p:txBody>
      </p:sp>
    </p:spTree>
    <p:extLst>
      <p:ext uri="{BB962C8B-B14F-4D97-AF65-F5344CB8AC3E}">
        <p14:creationId xmlns:p14="http://schemas.microsoft.com/office/powerpoint/2010/main" val="2511688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4099" name="Rectangle 3">
            <a:extLst>
              <a:ext uri="{FF2B5EF4-FFF2-40B4-BE49-F238E27FC236}">
                <a16:creationId xmlns="" xmlns:a16="http://schemas.microsoft.com/office/drawing/2014/main" id="{6B819418-12E0-416C-9D2D-32AF3F06E76B}"/>
              </a:ext>
            </a:extLst>
          </p:cNvPr>
          <p:cNvSpPr>
            <a:spLocks noGrp="1" noChangeArrowheads="1"/>
          </p:cNvSpPr>
          <p:nvPr>
            <p:ph type="ftr" sz="quarter" idx="3"/>
          </p:nvPr>
        </p:nvSpPr>
        <p:spPr bwMode="auto">
          <a:xfrm>
            <a:off x="4511824" y="6308725"/>
            <a:ext cx="5616624"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solidFill>
                  <a:srgbClr val="089CBB"/>
                </a:solidFill>
              </a:defRPr>
            </a:lvl1pPr>
          </a:lstStyle>
          <a:p>
            <a:r>
              <a:rPr lang="es-ES" altLang="en-US" dirty="0"/>
              <a:t>“Impulsando el desarrollo local sostenible”</a:t>
            </a:r>
          </a:p>
        </p:txBody>
      </p:sp>
      <p:sp>
        <p:nvSpPr>
          <p:cNvPr id="4101" name="Rectangle 5">
            <a:extLst>
              <a:ext uri="{FF2B5EF4-FFF2-40B4-BE49-F238E27FC236}">
                <a16:creationId xmlns="" xmlns:a16="http://schemas.microsoft.com/office/drawing/2014/main" id="{076D6AB1-5BB4-464D-B214-B9EE2BD2C7FC}"/>
              </a:ext>
            </a:extLst>
          </p:cNvPr>
          <p:cNvSpPr>
            <a:spLocks noGrp="1" noChangeArrowheads="1"/>
          </p:cNvSpPr>
          <p:nvPr>
            <p:ph type="title"/>
          </p:nvPr>
        </p:nvSpPr>
        <p:spPr bwMode="auto">
          <a:xfrm>
            <a:off x="143933" y="44451"/>
            <a:ext cx="12048067" cy="1008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n-US" dirty="0"/>
              <a:t>Haga clic para cambiar el estilo de título	</a:t>
            </a:r>
          </a:p>
        </p:txBody>
      </p:sp>
      <p:sp>
        <p:nvSpPr>
          <p:cNvPr id="4102" name="Rectangle 6">
            <a:extLst>
              <a:ext uri="{FF2B5EF4-FFF2-40B4-BE49-F238E27FC236}">
                <a16:creationId xmlns="" xmlns:a16="http://schemas.microsoft.com/office/drawing/2014/main" id="{765CEA98-DF11-48A1-B330-CB3DD9BF2934}"/>
              </a:ext>
            </a:extLst>
          </p:cNvPr>
          <p:cNvSpPr>
            <a:spLocks noGrp="1" noChangeArrowheads="1"/>
          </p:cNvSpPr>
          <p:nvPr>
            <p:ph type="body" idx="1"/>
          </p:nvPr>
        </p:nvSpPr>
        <p:spPr bwMode="auto">
          <a:xfrm>
            <a:off x="152400" y="1341438"/>
            <a:ext cx="12039600" cy="467995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s-ES" altLang="en-US"/>
              <a:t>Haga clic para modificar el estilo de texto del patrón</a:t>
            </a:r>
          </a:p>
          <a:p>
            <a:pPr lvl="1"/>
            <a:r>
              <a:rPr lang="es-ES" altLang="en-US"/>
              <a:t>Segundo nivel</a:t>
            </a:r>
          </a:p>
          <a:p>
            <a:pPr lvl="2"/>
            <a:r>
              <a:rPr lang="es-ES" altLang="en-US"/>
              <a:t>Tercer nivel</a:t>
            </a:r>
          </a:p>
          <a:p>
            <a:pPr lvl="3"/>
            <a:r>
              <a:rPr lang="es-ES" altLang="en-US"/>
              <a:t>Cuarto nivel</a:t>
            </a:r>
          </a:p>
          <a:p>
            <a:pPr lvl="4"/>
            <a:r>
              <a:rPr lang="es-ES" altLang="en-US"/>
              <a:t>Quinto nivel</a:t>
            </a:r>
          </a:p>
        </p:txBody>
      </p:sp>
      <p:sp>
        <p:nvSpPr>
          <p:cNvPr id="4103" name="Rectangle 7">
            <a:extLst>
              <a:ext uri="{FF2B5EF4-FFF2-40B4-BE49-F238E27FC236}">
                <a16:creationId xmlns="" xmlns:a16="http://schemas.microsoft.com/office/drawing/2014/main" id="{A030CEF3-C609-4F76-ADEE-1A2B9329155A}"/>
              </a:ext>
            </a:extLst>
          </p:cNvPr>
          <p:cNvSpPr>
            <a:spLocks noGrp="1" noChangeArrowheads="1"/>
          </p:cNvSpPr>
          <p:nvPr>
            <p:ph type="dt" sz="half" idx="2"/>
          </p:nvPr>
        </p:nvSpPr>
        <p:spPr bwMode="auto">
          <a:xfrm>
            <a:off x="143933" y="6308725"/>
            <a:ext cx="422387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089CBB"/>
                </a:solidFill>
              </a:defRPr>
            </a:lvl1pPr>
          </a:lstStyle>
          <a:p>
            <a:r>
              <a:rPr lang="es-ES" altLang="en-US" dirty="0"/>
              <a:t>VI Conferencia Científica Internacional </a:t>
            </a:r>
            <a:r>
              <a:rPr lang="es-ES" altLang="en-US" dirty="0" err="1"/>
              <a:t>YayaboCiencia</a:t>
            </a:r>
            <a:r>
              <a:rPr lang="es-ES" altLang="en-US" dirty="0"/>
              <a:t> 2021</a:t>
            </a:r>
          </a:p>
        </p:txBody>
      </p:sp>
      <p:sp>
        <p:nvSpPr>
          <p:cNvPr id="4100" name="Rectangle 4">
            <a:extLst>
              <a:ext uri="{FF2B5EF4-FFF2-40B4-BE49-F238E27FC236}">
                <a16:creationId xmlns="" xmlns:a16="http://schemas.microsoft.com/office/drawing/2014/main" id="{3C0CF148-7205-4541-8598-435804A65E41}"/>
              </a:ext>
            </a:extLst>
          </p:cNvPr>
          <p:cNvSpPr>
            <a:spLocks noGrp="1" noChangeArrowheads="1"/>
          </p:cNvSpPr>
          <p:nvPr>
            <p:ph type="sldNum" sz="quarter" idx="4"/>
          </p:nvPr>
        </p:nvSpPr>
        <p:spPr bwMode="auto">
          <a:xfrm>
            <a:off x="10223501" y="6308725"/>
            <a:ext cx="182456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089CBB"/>
                </a:solidFill>
                <a:latin typeface="Arial Black" panose="020B0A04020102020204" pitchFamily="34" charset="0"/>
              </a:defRPr>
            </a:lvl1pPr>
          </a:lstStyle>
          <a:p>
            <a:fld id="{5CBD79BE-5A20-4575-81D4-E4E3B47D3FB0}" type="slidenum">
              <a:rPr lang="es-ES" altLang="en-US" smtClean="0"/>
              <a:pPr/>
              <a:t>‹Nº›</a:t>
            </a:fld>
            <a:endParaRPr lang="es-ES" altLang="en-US"/>
          </a:p>
        </p:txBody>
      </p:sp>
    </p:spTree>
  </p:cSld>
  <p:clrMap bg1="lt1" tx1="dk1" bg2="lt2" tx2="dk2" accent1="accent1" accent2="accent2" accent3="accent3" accent4="accent4" accent5="accent5" accent6="accent6" hlink="hlink" folHlink="folHlink"/>
  <p:sldLayoutIdLst>
    <p:sldLayoutId id="2147483650" r:id="rId1"/>
    <p:sldLayoutId id="2147483658" r:id="rId2"/>
    <p:sldLayoutId id="2147483652" r:id="rId3"/>
    <p:sldLayoutId id="2147483653" r:id="rId4"/>
    <p:sldLayoutId id="2147483654" r:id="rId5"/>
    <p:sldLayoutId id="2147483655" r:id="rId6"/>
    <p:sldLayoutId id="2147483656" r:id="rId7"/>
    <p:sldLayoutId id="2147483657" r:id="rId8"/>
    <p:sldLayoutId id="2147483662" r:id="rId9"/>
    <p:sldLayoutId id="2147483660" r:id="rId10"/>
    <p:sldLayoutId id="2147483661" r:id="rId11"/>
  </p:sldLayoutIdLst>
  <p:txStyles>
    <p:titleStyle>
      <a:lvl1pPr algn="l" rtl="0" eaLnBrk="1" fontAlgn="base" hangingPunct="1">
        <a:spcBef>
          <a:spcPct val="0"/>
        </a:spcBef>
        <a:spcAft>
          <a:spcPct val="0"/>
        </a:spcAft>
        <a:defRPr sz="3600" b="1" kern="1200">
          <a:solidFill>
            <a:srgbClr val="089CBB"/>
          </a:solidFill>
          <a:latin typeface="+mj-lt"/>
          <a:ea typeface="+mj-ea"/>
          <a:cs typeface="+mj-cs"/>
        </a:defRPr>
      </a:lvl1pPr>
      <a:lvl2pPr algn="l" rtl="0" eaLnBrk="1" fontAlgn="base" hangingPunct="1">
        <a:spcBef>
          <a:spcPct val="0"/>
        </a:spcBef>
        <a:spcAft>
          <a:spcPct val="0"/>
        </a:spcAft>
        <a:defRPr sz="3600">
          <a:solidFill>
            <a:schemeClr val="tx1"/>
          </a:solidFill>
          <a:latin typeface="Arial" panose="020B0604020202020204" pitchFamily="34" charset="0"/>
        </a:defRPr>
      </a:lvl2pPr>
      <a:lvl3pPr algn="l" rtl="0" eaLnBrk="1" fontAlgn="base" hangingPunct="1">
        <a:spcBef>
          <a:spcPct val="0"/>
        </a:spcBef>
        <a:spcAft>
          <a:spcPct val="0"/>
        </a:spcAft>
        <a:defRPr sz="3600">
          <a:solidFill>
            <a:schemeClr val="tx1"/>
          </a:solidFill>
          <a:latin typeface="Arial" panose="020B0604020202020204" pitchFamily="34" charset="0"/>
        </a:defRPr>
      </a:lvl3pPr>
      <a:lvl4pPr algn="l" rtl="0" eaLnBrk="1" fontAlgn="base" hangingPunct="1">
        <a:spcBef>
          <a:spcPct val="0"/>
        </a:spcBef>
        <a:spcAft>
          <a:spcPct val="0"/>
        </a:spcAft>
        <a:defRPr sz="3600">
          <a:solidFill>
            <a:schemeClr val="tx1"/>
          </a:solidFill>
          <a:latin typeface="Arial" panose="020B0604020202020204" pitchFamily="34" charset="0"/>
        </a:defRPr>
      </a:lvl4pPr>
      <a:lvl5pPr algn="l" rtl="0" eaLnBrk="1" fontAlgn="base" hangingPunct="1">
        <a:spcBef>
          <a:spcPct val="0"/>
        </a:spcBef>
        <a:spcAft>
          <a:spcPct val="0"/>
        </a:spcAft>
        <a:defRPr sz="3600">
          <a:solidFill>
            <a:schemeClr val="tx1"/>
          </a:solidFill>
          <a:latin typeface="Arial" panose="020B0604020202020204" pitchFamily="34" charset="0"/>
        </a:defRPr>
      </a:lvl5pPr>
      <a:lvl6pPr marL="457200" algn="l" rtl="0" eaLnBrk="1" fontAlgn="base" hangingPunct="1">
        <a:spcBef>
          <a:spcPct val="0"/>
        </a:spcBef>
        <a:spcAft>
          <a:spcPct val="0"/>
        </a:spcAft>
        <a:defRPr sz="3600">
          <a:solidFill>
            <a:schemeClr val="tx1"/>
          </a:solidFill>
          <a:latin typeface="Arial" panose="020B0604020202020204" pitchFamily="34" charset="0"/>
        </a:defRPr>
      </a:lvl6pPr>
      <a:lvl7pPr marL="914400" algn="l" rtl="0" eaLnBrk="1" fontAlgn="base" hangingPunct="1">
        <a:spcBef>
          <a:spcPct val="0"/>
        </a:spcBef>
        <a:spcAft>
          <a:spcPct val="0"/>
        </a:spcAft>
        <a:defRPr sz="3600">
          <a:solidFill>
            <a:schemeClr val="tx1"/>
          </a:solidFill>
          <a:latin typeface="Arial" panose="020B0604020202020204" pitchFamily="34" charset="0"/>
        </a:defRPr>
      </a:lvl7pPr>
      <a:lvl8pPr marL="1371600" algn="l" rtl="0" eaLnBrk="1" fontAlgn="base" hangingPunct="1">
        <a:spcBef>
          <a:spcPct val="0"/>
        </a:spcBef>
        <a:spcAft>
          <a:spcPct val="0"/>
        </a:spcAft>
        <a:defRPr sz="3600">
          <a:solidFill>
            <a:schemeClr val="tx1"/>
          </a:solidFill>
          <a:latin typeface="Arial" panose="020B0604020202020204" pitchFamily="34" charset="0"/>
        </a:defRPr>
      </a:lvl8pPr>
      <a:lvl9pPr marL="1828800" algn="l" rtl="0" eaLnBrk="1" fontAlgn="base" hangingPunct="1">
        <a:spcBef>
          <a:spcPct val="0"/>
        </a:spcBef>
        <a:spcAft>
          <a:spcPct val="0"/>
        </a:spcAft>
        <a:defRPr sz="3600">
          <a:solidFill>
            <a:schemeClr val="tx1"/>
          </a:solidFill>
          <a:latin typeface="Arial" panose="020B0604020202020204" pitchFamily="34" charset="0"/>
        </a:defRPr>
      </a:lvl9pPr>
    </p:titleStyle>
    <p:bodyStyle>
      <a:lvl1pPr marL="342900" indent="-342900" algn="l" rtl="0" eaLnBrk="1" fontAlgn="base" hangingPunct="1">
        <a:spcBef>
          <a:spcPct val="20000"/>
        </a:spcBef>
        <a:spcAft>
          <a:spcPct val="0"/>
        </a:spcAft>
        <a:buClr>
          <a:srgbClr val="0898BB"/>
        </a:buClr>
        <a:buSzPct val="75000"/>
        <a:buFont typeface="Wingdings" panose="05000000000000000000" pitchFamily="2" charset="2"/>
        <a:buChar char="n"/>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2"/>
        </a:buClr>
        <a:buSzPct val="80000"/>
        <a:buFont typeface="Wingdings" panose="05000000000000000000" pitchFamily="2" charset="2"/>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SzPct val="65000"/>
        <a:buFont typeface="Wingdings" panose="05000000000000000000" pitchFamily="2" charset="2"/>
        <a:buChar char="n"/>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lr>
          <a:schemeClr val="accent2"/>
        </a:buClr>
        <a:buSzPct val="7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Acciones metodológicas para la gestión del proceso de la asignatura Práctica Laboral Investigativa de Recreación</a:t>
            </a:r>
            <a:endParaRPr lang="es-ES" dirty="0"/>
          </a:p>
        </p:txBody>
      </p:sp>
      <p:sp>
        <p:nvSpPr>
          <p:cNvPr id="3" name="2 Marcador de texto"/>
          <p:cNvSpPr>
            <a:spLocks noGrp="1"/>
          </p:cNvSpPr>
          <p:nvPr>
            <p:ph type="body" sz="quarter" idx="10"/>
          </p:nvPr>
        </p:nvSpPr>
        <p:spPr/>
        <p:txBody>
          <a:bodyPr/>
          <a:lstStyle/>
          <a:p>
            <a:r>
              <a:rPr lang="es-ES" dirty="0" smtClean="0"/>
              <a:t>I TALLER: ACTIVIDAD FÍSICA, DEPORTE Y SALUD</a:t>
            </a:r>
            <a:endParaRPr lang="es-ES" dirty="0"/>
          </a:p>
        </p:txBody>
      </p:sp>
      <p:sp>
        <p:nvSpPr>
          <p:cNvPr id="4" name="3 Marcador de texto"/>
          <p:cNvSpPr>
            <a:spLocks noGrp="1"/>
          </p:cNvSpPr>
          <p:nvPr>
            <p:ph type="body" sz="quarter" idx="11"/>
          </p:nvPr>
        </p:nvSpPr>
        <p:spPr/>
        <p:txBody>
          <a:bodyPr/>
          <a:lstStyle/>
          <a:p>
            <a:r>
              <a:rPr lang="es-ES" dirty="0" smtClean="0"/>
              <a:t>MSc. Omar Alvarez García, MSc. Reymer Sánchez Alberich, Lic. Orestes García Maceira</a:t>
            </a:r>
            <a:endParaRPr lang="es-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32 Elipse"/>
          <p:cNvSpPr/>
          <p:nvPr/>
        </p:nvSpPr>
        <p:spPr>
          <a:xfrm>
            <a:off x="8015818" y="2060576"/>
            <a:ext cx="3841749" cy="2881313"/>
          </a:xfrm>
          <a:prstGeom prst="ellipse">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es-ES" sz="4000" b="1" dirty="0"/>
              <a:t>Plan E</a:t>
            </a:r>
          </a:p>
        </p:txBody>
      </p:sp>
      <p:sp>
        <p:nvSpPr>
          <p:cNvPr id="6147" name="34 CuadroTexto"/>
          <p:cNvSpPr txBox="1">
            <a:spLocks noChangeArrowheads="1"/>
          </p:cNvSpPr>
          <p:nvPr/>
        </p:nvSpPr>
        <p:spPr bwMode="auto">
          <a:xfrm>
            <a:off x="4368800" y="1700214"/>
            <a:ext cx="1534584"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s-ES" altLang="en-US" sz="2800"/>
              <a:t>1973</a:t>
            </a:r>
          </a:p>
        </p:txBody>
      </p:sp>
      <p:sp>
        <p:nvSpPr>
          <p:cNvPr id="6148" name="35 CuadroTexto"/>
          <p:cNvSpPr txBox="1">
            <a:spLocks noChangeArrowheads="1"/>
          </p:cNvSpPr>
          <p:nvPr/>
        </p:nvSpPr>
        <p:spPr bwMode="auto">
          <a:xfrm>
            <a:off x="9264651" y="3789364"/>
            <a:ext cx="15367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s-ES" altLang="en-US" sz="2800"/>
              <a:t>2016</a:t>
            </a:r>
          </a:p>
        </p:txBody>
      </p:sp>
      <p:sp>
        <p:nvSpPr>
          <p:cNvPr id="38" name="37 Rectángulo redondeado"/>
          <p:cNvSpPr/>
          <p:nvPr/>
        </p:nvSpPr>
        <p:spPr>
          <a:xfrm>
            <a:off x="3983567" y="549276"/>
            <a:ext cx="7488767" cy="1008063"/>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algn="ctr" eaLnBrk="1" fontAlgn="auto" hangingPunct="1">
              <a:spcBef>
                <a:spcPts val="0"/>
              </a:spcBef>
              <a:spcAft>
                <a:spcPts val="0"/>
              </a:spcAft>
              <a:defRPr/>
            </a:pPr>
            <a:r>
              <a:rPr lang="es-ES" sz="3200" b="1" dirty="0"/>
              <a:t>Planes de estudio de la Carrera  Cultura Física </a:t>
            </a:r>
          </a:p>
        </p:txBody>
      </p:sp>
      <p:grpSp>
        <p:nvGrpSpPr>
          <p:cNvPr id="6150" name="3 Grupo"/>
          <p:cNvGrpSpPr>
            <a:grpSpLocks/>
          </p:cNvGrpSpPr>
          <p:nvPr/>
        </p:nvGrpSpPr>
        <p:grpSpPr bwMode="auto">
          <a:xfrm>
            <a:off x="431800" y="1700213"/>
            <a:ext cx="7924800" cy="4419600"/>
            <a:chOff x="1219200" y="1524000"/>
            <a:chExt cx="5943600" cy="4419600"/>
          </a:xfrm>
        </p:grpSpPr>
        <p:sp>
          <p:nvSpPr>
            <p:cNvPr id="64" name="Freeform 3"/>
            <p:cNvSpPr>
              <a:spLocks noEditPoints="1"/>
            </p:cNvSpPr>
            <p:nvPr/>
          </p:nvSpPr>
          <p:spPr bwMode="gray">
            <a:xfrm>
              <a:off x="1219200" y="1905000"/>
              <a:ext cx="5943600" cy="4038600"/>
            </a:xfrm>
            <a:custGeom>
              <a:avLst/>
              <a:gdLst/>
              <a:ahLst/>
              <a:cxnLst>
                <a:cxn ang="0">
                  <a:pos x="1092" y="50"/>
                </a:cxn>
                <a:cxn ang="0">
                  <a:pos x="822" y="168"/>
                </a:cxn>
                <a:cxn ang="0">
                  <a:pos x="594" y="300"/>
                </a:cxn>
                <a:cxn ang="0">
                  <a:pos x="406" y="446"/>
                </a:cxn>
                <a:cxn ang="0">
                  <a:pos x="254" y="604"/>
                </a:cxn>
                <a:cxn ang="0">
                  <a:pos x="140" y="772"/>
                </a:cxn>
                <a:cxn ang="0">
                  <a:pos x="60" y="944"/>
                </a:cxn>
                <a:cxn ang="0">
                  <a:pos x="14" y="1122"/>
                </a:cxn>
                <a:cxn ang="0">
                  <a:pos x="0" y="1300"/>
                </a:cxn>
                <a:cxn ang="0">
                  <a:pos x="18" y="1476"/>
                </a:cxn>
                <a:cxn ang="0">
                  <a:pos x="64" y="1650"/>
                </a:cxn>
                <a:cxn ang="0">
                  <a:pos x="138" y="1818"/>
                </a:cxn>
                <a:cxn ang="0">
                  <a:pos x="238" y="1978"/>
                </a:cxn>
                <a:cxn ang="0">
                  <a:pos x="364" y="2126"/>
                </a:cxn>
                <a:cxn ang="0">
                  <a:pos x="512" y="2262"/>
                </a:cxn>
                <a:cxn ang="0">
                  <a:pos x="684" y="2382"/>
                </a:cxn>
                <a:cxn ang="0">
                  <a:pos x="874" y="2484"/>
                </a:cxn>
                <a:cxn ang="0">
                  <a:pos x="1086" y="2564"/>
                </a:cxn>
                <a:cxn ang="0">
                  <a:pos x="1314" y="2622"/>
                </a:cxn>
                <a:cxn ang="0">
                  <a:pos x="1558" y="2654"/>
                </a:cxn>
                <a:cxn ang="0">
                  <a:pos x="1818" y="2658"/>
                </a:cxn>
                <a:cxn ang="0">
                  <a:pos x="2090" y="2632"/>
                </a:cxn>
                <a:cxn ang="0">
                  <a:pos x="2374" y="2574"/>
                </a:cxn>
                <a:cxn ang="0">
                  <a:pos x="2544" y="2912"/>
                </a:cxn>
                <a:cxn ang="0">
                  <a:pos x="1868" y="1552"/>
                </a:cxn>
                <a:cxn ang="0">
                  <a:pos x="1956" y="1914"/>
                </a:cxn>
                <a:cxn ang="0">
                  <a:pos x="1788" y="1936"/>
                </a:cxn>
                <a:cxn ang="0">
                  <a:pos x="1616" y="1934"/>
                </a:cxn>
                <a:cxn ang="0">
                  <a:pos x="1442" y="1912"/>
                </a:cxn>
                <a:cxn ang="0">
                  <a:pos x="1272" y="1872"/>
                </a:cxn>
                <a:cxn ang="0">
                  <a:pos x="1108" y="1812"/>
                </a:cxn>
                <a:cxn ang="0">
                  <a:pos x="952" y="1736"/>
                </a:cxn>
                <a:cxn ang="0">
                  <a:pos x="810" y="1646"/>
                </a:cxn>
                <a:cxn ang="0">
                  <a:pos x="684" y="1542"/>
                </a:cxn>
                <a:cxn ang="0">
                  <a:pos x="578" y="1428"/>
                </a:cxn>
                <a:cxn ang="0">
                  <a:pos x="494" y="1304"/>
                </a:cxn>
                <a:cxn ang="0">
                  <a:pos x="438" y="1170"/>
                </a:cxn>
                <a:cxn ang="0">
                  <a:pos x="410" y="1032"/>
                </a:cxn>
                <a:cxn ang="0">
                  <a:pos x="416" y="888"/>
                </a:cxn>
                <a:cxn ang="0">
                  <a:pos x="460" y="742"/>
                </a:cxn>
                <a:cxn ang="0">
                  <a:pos x="544" y="592"/>
                </a:cxn>
                <a:cxn ang="0">
                  <a:pos x="670" y="444"/>
                </a:cxn>
                <a:cxn ang="0">
                  <a:pos x="844" y="298"/>
                </a:cxn>
                <a:cxn ang="0">
                  <a:pos x="1070" y="154"/>
                </a:cxn>
                <a:cxn ang="0">
                  <a:pos x="1348" y="16"/>
                </a:cxn>
                <a:cxn ang="0">
                  <a:pos x="1244" y="0"/>
                </a:cxn>
                <a:cxn ang="0">
                  <a:pos x="2820" y="1934"/>
                </a:cxn>
                <a:cxn ang="0">
                  <a:pos x="2820" y="1934"/>
                </a:cxn>
              </a:cxnLst>
              <a:rect l="0" t="0" r="r" b="b"/>
              <a:pathLst>
                <a:path w="2820" h="2912">
                  <a:moveTo>
                    <a:pt x="1244" y="0"/>
                  </a:moveTo>
                  <a:lnTo>
                    <a:pt x="1092" y="50"/>
                  </a:lnTo>
                  <a:lnTo>
                    <a:pt x="952" y="106"/>
                  </a:lnTo>
                  <a:lnTo>
                    <a:pt x="822" y="168"/>
                  </a:lnTo>
                  <a:lnTo>
                    <a:pt x="704" y="232"/>
                  </a:lnTo>
                  <a:lnTo>
                    <a:pt x="594" y="300"/>
                  </a:lnTo>
                  <a:lnTo>
                    <a:pt x="494" y="372"/>
                  </a:lnTo>
                  <a:lnTo>
                    <a:pt x="406" y="446"/>
                  </a:lnTo>
                  <a:lnTo>
                    <a:pt x="324" y="524"/>
                  </a:lnTo>
                  <a:lnTo>
                    <a:pt x="254" y="604"/>
                  </a:lnTo>
                  <a:lnTo>
                    <a:pt x="192" y="686"/>
                  </a:lnTo>
                  <a:lnTo>
                    <a:pt x="140" y="772"/>
                  </a:lnTo>
                  <a:lnTo>
                    <a:pt x="96" y="856"/>
                  </a:lnTo>
                  <a:lnTo>
                    <a:pt x="60" y="944"/>
                  </a:lnTo>
                  <a:lnTo>
                    <a:pt x="32" y="1032"/>
                  </a:lnTo>
                  <a:lnTo>
                    <a:pt x="14" y="1122"/>
                  </a:lnTo>
                  <a:lnTo>
                    <a:pt x="2" y="1210"/>
                  </a:lnTo>
                  <a:lnTo>
                    <a:pt x="0" y="1300"/>
                  </a:lnTo>
                  <a:lnTo>
                    <a:pt x="4" y="1388"/>
                  </a:lnTo>
                  <a:lnTo>
                    <a:pt x="18" y="1476"/>
                  </a:lnTo>
                  <a:lnTo>
                    <a:pt x="36" y="1564"/>
                  </a:lnTo>
                  <a:lnTo>
                    <a:pt x="64" y="1650"/>
                  </a:lnTo>
                  <a:lnTo>
                    <a:pt x="96" y="1736"/>
                  </a:lnTo>
                  <a:lnTo>
                    <a:pt x="138" y="1818"/>
                  </a:lnTo>
                  <a:lnTo>
                    <a:pt x="184" y="1900"/>
                  </a:lnTo>
                  <a:lnTo>
                    <a:pt x="238" y="1978"/>
                  </a:lnTo>
                  <a:lnTo>
                    <a:pt x="298" y="2054"/>
                  </a:lnTo>
                  <a:lnTo>
                    <a:pt x="364" y="2126"/>
                  </a:lnTo>
                  <a:lnTo>
                    <a:pt x="434" y="2196"/>
                  </a:lnTo>
                  <a:lnTo>
                    <a:pt x="512" y="2262"/>
                  </a:lnTo>
                  <a:lnTo>
                    <a:pt x="596" y="2324"/>
                  </a:lnTo>
                  <a:lnTo>
                    <a:pt x="684" y="2382"/>
                  </a:lnTo>
                  <a:lnTo>
                    <a:pt x="776" y="2436"/>
                  </a:lnTo>
                  <a:lnTo>
                    <a:pt x="874" y="2484"/>
                  </a:lnTo>
                  <a:lnTo>
                    <a:pt x="978" y="2526"/>
                  </a:lnTo>
                  <a:lnTo>
                    <a:pt x="1086" y="2564"/>
                  </a:lnTo>
                  <a:lnTo>
                    <a:pt x="1198" y="2596"/>
                  </a:lnTo>
                  <a:lnTo>
                    <a:pt x="1314" y="2622"/>
                  </a:lnTo>
                  <a:lnTo>
                    <a:pt x="1434" y="2642"/>
                  </a:lnTo>
                  <a:lnTo>
                    <a:pt x="1558" y="2654"/>
                  </a:lnTo>
                  <a:lnTo>
                    <a:pt x="1686" y="2660"/>
                  </a:lnTo>
                  <a:lnTo>
                    <a:pt x="1818" y="2658"/>
                  </a:lnTo>
                  <a:lnTo>
                    <a:pt x="1952" y="2650"/>
                  </a:lnTo>
                  <a:lnTo>
                    <a:pt x="2090" y="2632"/>
                  </a:lnTo>
                  <a:lnTo>
                    <a:pt x="2230" y="2608"/>
                  </a:lnTo>
                  <a:lnTo>
                    <a:pt x="2374" y="2574"/>
                  </a:lnTo>
                  <a:lnTo>
                    <a:pt x="2542" y="2912"/>
                  </a:lnTo>
                  <a:lnTo>
                    <a:pt x="2544" y="2912"/>
                  </a:lnTo>
                  <a:lnTo>
                    <a:pt x="2820" y="1934"/>
                  </a:lnTo>
                  <a:lnTo>
                    <a:pt x="1868" y="1552"/>
                  </a:lnTo>
                  <a:lnTo>
                    <a:pt x="2036" y="1894"/>
                  </a:lnTo>
                  <a:lnTo>
                    <a:pt x="1956" y="1914"/>
                  </a:lnTo>
                  <a:lnTo>
                    <a:pt x="1872" y="1928"/>
                  </a:lnTo>
                  <a:lnTo>
                    <a:pt x="1788" y="1936"/>
                  </a:lnTo>
                  <a:lnTo>
                    <a:pt x="1702" y="1938"/>
                  </a:lnTo>
                  <a:lnTo>
                    <a:pt x="1616" y="1934"/>
                  </a:lnTo>
                  <a:lnTo>
                    <a:pt x="1528" y="1926"/>
                  </a:lnTo>
                  <a:lnTo>
                    <a:pt x="1442" y="1912"/>
                  </a:lnTo>
                  <a:lnTo>
                    <a:pt x="1356" y="1894"/>
                  </a:lnTo>
                  <a:lnTo>
                    <a:pt x="1272" y="1872"/>
                  </a:lnTo>
                  <a:lnTo>
                    <a:pt x="1188" y="1844"/>
                  </a:lnTo>
                  <a:lnTo>
                    <a:pt x="1108" y="1812"/>
                  </a:lnTo>
                  <a:lnTo>
                    <a:pt x="1028" y="1776"/>
                  </a:lnTo>
                  <a:lnTo>
                    <a:pt x="952" y="1736"/>
                  </a:lnTo>
                  <a:lnTo>
                    <a:pt x="880" y="1692"/>
                  </a:lnTo>
                  <a:lnTo>
                    <a:pt x="810" y="1646"/>
                  </a:lnTo>
                  <a:lnTo>
                    <a:pt x="744" y="1596"/>
                  </a:lnTo>
                  <a:lnTo>
                    <a:pt x="684" y="1542"/>
                  </a:lnTo>
                  <a:lnTo>
                    <a:pt x="628" y="1486"/>
                  </a:lnTo>
                  <a:lnTo>
                    <a:pt x="578" y="1428"/>
                  </a:lnTo>
                  <a:lnTo>
                    <a:pt x="532" y="1366"/>
                  </a:lnTo>
                  <a:lnTo>
                    <a:pt x="494" y="1304"/>
                  </a:lnTo>
                  <a:lnTo>
                    <a:pt x="462" y="1238"/>
                  </a:lnTo>
                  <a:lnTo>
                    <a:pt x="438" y="1170"/>
                  </a:lnTo>
                  <a:lnTo>
                    <a:pt x="420" y="1102"/>
                  </a:lnTo>
                  <a:lnTo>
                    <a:pt x="410" y="1032"/>
                  </a:lnTo>
                  <a:lnTo>
                    <a:pt x="410" y="960"/>
                  </a:lnTo>
                  <a:lnTo>
                    <a:pt x="416" y="888"/>
                  </a:lnTo>
                  <a:lnTo>
                    <a:pt x="434" y="816"/>
                  </a:lnTo>
                  <a:lnTo>
                    <a:pt x="460" y="742"/>
                  </a:lnTo>
                  <a:lnTo>
                    <a:pt x="496" y="668"/>
                  </a:lnTo>
                  <a:lnTo>
                    <a:pt x="544" y="592"/>
                  </a:lnTo>
                  <a:lnTo>
                    <a:pt x="602" y="518"/>
                  </a:lnTo>
                  <a:lnTo>
                    <a:pt x="670" y="444"/>
                  </a:lnTo>
                  <a:lnTo>
                    <a:pt x="752" y="370"/>
                  </a:lnTo>
                  <a:lnTo>
                    <a:pt x="844" y="298"/>
                  </a:lnTo>
                  <a:lnTo>
                    <a:pt x="950" y="226"/>
                  </a:lnTo>
                  <a:lnTo>
                    <a:pt x="1070" y="154"/>
                  </a:lnTo>
                  <a:lnTo>
                    <a:pt x="1202" y="84"/>
                  </a:lnTo>
                  <a:lnTo>
                    <a:pt x="1348" y="16"/>
                  </a:lnTo>
                  <a:lnTo>
                    <a:pt x="1244" y="0"/>
                  </a:lnTo>
                  <a:lnTo>
                    <a:pt x="1244" y="0"/>
                  </a:lnTo>
                  <a:lnTo>
                    <a:pt x="1244" y="0"/>
                  </a:lnTo>
                  <a:close/>
                  <a:moveTo>
                    <a:pt x="2820" y="1934"/>
                  </a:moveTo>
                  <a:lnTo>
                    <a:pt x="2820" y="1934"/>
                  </a:lnTo>
                  <a:lnTo>
                    <a:pt x="2820" y="1934"/>
                  </a:lnTo>
                  <a:close/>
                </a:path>
              </a:pathLst>
            </a:custGeom>
            <a:ln>
              <a:headEnd/>
              <a:tailEnd/>
            </a:ln>
          </p:spPr>
          <p:style>
            <a:lnRef idx="1">
              <a:schemeClr val="accent1"/>
            </a:lnRef>
            <a:fillRef idx="2">
              <a:schemeClr val="accent1"/>
            </a:fillRef>
            <a:effectRef idx="1">
              <a:schemeClr val="accent1"/>
            </a:effectRef>
            <a:fontRef idx="minor">
              <a:schemeClr val="dk1"/>
            </a:fontRef>
          </p:style>
          <p:txBody>
            <a:bodyPr/>
            <a:lstStyle/>
            <a:p>
              <a:pPr eaLnBrk="1" fontAlgn="auto" hangingPunct="1">
                <a:spcBef>
                  <a:spcPts val="0"/>
                </a:spcBef>
                <a:spcAft>
                  <a:spcPts val="0"/>
                </a:spcAft>
                <a:defRPr/>
              </a:pPr>
              <a:endParaRPr lang="es-ES"/>
            </a:p>
          </p:txBody>
        </p:sp>
        <p:grpSp>
          <p:nvGrpSpPr>
            <p:cNvPr id="6152" name="Group 34"/>
            <p:cNvGrpSpPr>
              <a:grpSpLocks/>
            </p:cNvGrpSpPr>
            <p:nvPr/>
          </p:nvGrpSpPr>
          <p:grpSpPr bwMode="auto">
            <a:xfrm>
              <a:off x="1295400" y="1524000"/>
              <a:ext cx="3657600" cy="4038600"/>
              <a:chOff x="816" y="1152"/>
              <a:chExt cx="2304" cy="2544"/>
            </a:xfrm>
          </p:grpSpPr>
          <p:sp>
            <p:nvSpPr>
              <p:cNvPr id="6153" name="Oval 35"/>
              <p:cNvSpPr>
                <a:spLocks noChangeArrowheads="1"/>
              </p:cNvSpPr>
              <p:nvPr/>
            </p:nvSpPr>
            <p:spPr bwMode="gray">
              <a:xfrm rot="-723406">
                <a:off x="2089" y="3276"/>
                <a:ext cx="906" cy="420"/>
              </a:xfrm>
              <a:prstGeom prst="ellipse">
                <a:avLst/>
              </a:prstGeom>
              <a:solidFill>
                <a:srgbClr val="0F2145">
                  <a:alpha val="30196"/>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800"/>
              </a:p>
            </p:txBody>
          </p:sp>
          <p:sp>
            <p:nvSpPr>
              <p:cNvPr id="6154" name="Oval 36"/>
              <p:cNvSpPr>
                <a:spLocks noChangeArrowheads="1"/>
              </p:cNvSpPr>
              <p:nvPr/>
            </p:nvSpPr>
            <p:spPr bwMode="gray">
              <a:xfrm>
                <a:off x="2046" y="2508"/>
                <a:ext cx="1074" cy="1075"/>
              </a:xfrm>
              <a:prstGeom prst="ellipse">
                <a:avLst/>
              </a:prstGeom>
              <a:gradFill rotWithShape="1">
                <a:gsLst>
                  <a:gs pos="0">
                    <a:srgbClr val="636869"/>
                  </a:gs>
                  <a:gs pos="100000">
                    <a:srgbClr val="D6E1E2"/>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800"/>
              </a:p>
            </p:txBody>
          </p:sp>
          <p:sp>
            <p:nvSpPr>
              <p:cNvPr id="6155" name="Oval 37"/>
              <p:cNvSpPr>
                <a:spLocks noChangeArrowheads="1"/>
              </p:cNvSpPr>
              <p:nvPr/>
            </p:nvSpPr>
            <p:spPr bwMode="gray">
              <a:xfrm>
                <a:off x="2059" y="2514"/>
                <a:ext cx="1049" cy="1048"/>
              </a:xfrm>
              <a:prstGeom prst="ellipse">
                <a:avLst/>
              </a:prstGeom>
              <a:gradFill rotWithShape="1">
                <a:gsLst>
                  <a:gs pos="0">
                    <a:srgbClr val="D6E1E2">
                      <a:alpha val="0"/>
                    </a:srgbClr>
                  </a:gs>
                  <a:gs pos="100000">
                    <a:srgbClr val="F1F5F5"/>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800"/>
              </a:p>
            </p:txBody>
          </p:sp>
          <p:sp>
            <p:nvSpPr>
              <p:cNvPr id="6156" name="Oval 38"/>
              <p:cNvSpPr>
                <a:spLocks noChangeArrowheads="1"/>
              </p:cNvSpPr>
              <p:nvPr/>
            </p:nvSpPr>
            <p:spPr bwMode="gray">
              <a:xfrm>
                <a:off x="2070" y="2524"/>
                <a:ext cx="998" cy="980"/>
              </a:xfrm>
              <a:prstGeom prst="ellipse">
                <a:avLst/>
              </a:prstGeom>
              <a:gradFill rotWithShape="1">
                <a:gsLst>
                  <a:gs pos="0">
                    <a:srgbClr val="AAB2B3"/>
                  </a:gs>
                  <a:gs pos="100000">
                    <a:srgbClr val="D6E1E2">
                      <a:alpha val="48000"/>
                    </a:srgbClr>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800"/>
              </a:p>
            </p:txBody>
          </p:sp>
          <p:sp>
            <p:nvSpPr>
              <p:cNvPr id="6157" name="Oval 39"/>
              <p:cNvSpPr>
                <a:spLocks noChangeArrowheads="1"/>
              </p:cNvSpPr>
              <p:nvPr/>
            </p:nvSpPr>
            <p:spPr bwMode="gray">
              <a:xfrm>
                <a:off x="2128" y="2552"/>
                <a:ext cx="888" cy="795"/>
              </a:xfrm>
              <a:prstGeom prst="ellipse">
                <a:avLst/>
              </a:prstGeom>
              <a:gradFill rotWithShape="1">
                <a:gsLst>
                  <a:gs pos="0">
                    <a:srgbClr val="FFFFFF"/>
                  </a:gs>
                  <a:gs pos="100000">
                    <a:srgbClr val="D6E1E2">
                      <a:alpha val="37999"/>
                    </a:srgbClr>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800"/>
              </a:p>
            </p:txBody>
          </p:sp>
          <p:sp>
            <p:nvSpPr>
              <p:cNvPr id="6158" name="Text Box 40"/>
              <p:cNvSpPr txBox="1">
                <a:spLocks noChangeArrowheads="1"/>
              </p:cNvSpPr>
              <p:nvPr/>
            </p:nvSpPr>
            <p:spPr bwMode="gray">
              <a:xfrm>
                <a:off x="2299" y="2780"/>
                <a:ext cx="539" cy="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800" b="1">
                    <a:solidFill>
                      <a:srgbClr val="000000"/>
                    </a:solidFill>
                  </a:rPr>
                  <a:t>Plan D</a:t>
                </a:r>
              </a:p>
              <a:p>
                <a:pPr algn="ctr" eaLnBrk="1" hangingPunct="1">
                  <a:spcBef>
                    <a:spcPct val="0"/>
                  </a:spcBef>
                  <a:buFontTx/>
                  <a:buNone/>
                </a:pPr>
                <a:r>
                  <a:rPr lang="es-AR" altLang="en-US" sz="2800" b="1">
                    <a:solidFill>
                      <a:srgbClr val="000000"/>
                    </a:solidFill>
                  </a:rPr>
                  <a:t>08-16</a:t>
                </a:r>
                <a:endParaRPr lang="en-US" altLang="en-US" sz="1800" b="1"/>
              </a:p>
            </p:txBody>
          </p:sp>
          <p:sp>
            <p:nvSpPr>
              <p:cNvPr id="6159" name="Oval 41"/>
              <p:cNvSpPr>
                <a:spLocks noChangeArrowheads="1"/>
              </p:cNvSpPr>
              <p:nvPr/>
            </p:nvSpPr>
            <p:spPr bwMode="gray">
              <a:xfrm rot="-772996">
                <a:off x="928" y="2892"/>
                <a:ext cx="714" cy="384"/>
              </a:xfrm>
              <a:prstGeom prst="ellipse">
                <a:avLst/>
              </a:prstGeom>
              <a:solidFill>
                <a:srgbClr val="0F2145">
                  <a:alpha val="30196"/>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800"/>
              </a:p>
            </p:txBody>
          </p:sp>
          <p:grpSp>
            <p:nvGrpSpPr>
              <p:cNvPr id="6160" name="Group 42"/>
              <p:cNvGrpSpPr>
                <a:grpSpLocks/>
              </p:cNvGrpSpPr>
              <p:nvPr/>
            </p:nvGrpSpPr>
            <p:grpSpPr bwMode="auto">
              <a:xfrm>
                <a:off x="880" y="2268"/>
                <a:ext cx="864" cy="908"/>
                <a:chOff x="732" y="2112"/>
                <a:chExt cx="842" cy="860"/>
              </a:xfrm>
            </p:grpSpPr>
            <p:sp>
              <p:nvSpPr>
                <p:cNvPr id="6173" name="Oval 43"/>
                <p:cNvSpPr>
                  <a:spLocks noChangeArrowheads="1"/>
                </p:cNvSpPr>
                <p:nvPr/>
              </p:nvSpPr>
              <p:spPr bwMode="gray">
                <a:xfrm>
                  <a:off x="732" y="2112"/>
                  <a:ext cx="842" cy="860"/>
                </a:xfrm>
                <a:prstGeom prst="ellipse">
                  <a:avLst/>
                </a:prstGeom>
                <a:gradFill rotWithShape="1">
                  <a:gsLst>
                    <a:gs pos="0">
                      <a:srgbClr val="636869"/>
                    </a:gs>
                    <a:gs pos="100000">
                      <a:srgbClr val="D6E1E2"/>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800"/>
                </a:p>
              </p:txBody>
            </p:sp>
            <p:sp>
              <p:nvSpPr>
                <p:cNvPr id="6174" name="Oval 44"/>
                <p:cNvSpPr>
                  <a:spLocks noChangeArrowheads="1"/>
                </p:cNvSpPr>
                <p:nvPr/>
              </p:nvSpPr>
              <p:spPr bwMode="gray">
                <a:xfrm>
                  <a:off x="743" y="2117"/>
                  <a:ext cx="821" cy="838"/>
                </a:xfrm>
                <a:prstGeom prst="ellipse">
                  <a:avLst/>
                </a:prstGeom>
                <a:gradFill rotWithShape="1">
                  <a:gsLst>
                    <a:gs pos="0">
                      <a:srgbClr val="D6E1E2">
                        <a:alpha val="0"/>
                      </a:srgbClr>
                    </a:gs>
                    <a:gs pos="100000">
                      <a:srgbClr val="F1F5F5"/>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800"/>
                </a:p>
              </p:txBody>
            </p:sp>
            <p:sp>
              <p:nvSpPr>
                <p:cNvPr id="6175" name="Oval 45"/>
                <p:cNvSpPr>
                  <a:spLocks noChangeArrowheads="1"/>
                </p:cNvSpPr>
                <p:nvPr/>
              </p:nvSpPr>
              <p:spPr bwMode="gray">
                <a:xfrm>
                  <a:off x="751" y="2125"/>
                  <a:ext cx="781" cy="784"/>
                </a:xfrm>
                <a:prstGeom prst="ellipse">
                  <a:avLst/>
                </a:prstGeom>
                <a:gradFill rotWithShape="1">
                  <a:gsLst>
                    <a:gs pos="0">
                      <a:srgbClr val="AAB2B3"/>
                    </a:gs>
                    <a:gs pos="100000">
                      <a:srgbClr val="D6E1E2">
                        <a:alpha val="48000"/>
                      </a:srgbClr>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800"/>
                </a:p>
              </p:txBody>
            </p:sp>
            <p:sp>
              <p:nvSpPr>
                <p:cNvPr id="6176" name="Oval 46"/>
                <p:cNvSpPr>
                  <a:spLocks noChangeArrowheads="1"/>
                </p:cNvSpPr>
                <p:nvPr/>
              </p:nvSpPr>
              <p:spPr bwMode="gray">
                <a:xfrm>
                  <a:off x="795" y="2147"/>
                  <a:ext cx="695" cy="636"/>
                </a:xfrm>
                <a:prstGeom prst="ellipse">
                  <a:avLst/>
                </a:prstGeom>
                <a:gradFill rotWithShape="1">
                  <a:gsLst>
                    <a:gs pos="0">
                      <a:srgbClr val="FFFFFF"/>
                    </a:gs>
                    <a:gs pos="100000">
                      <a:srgbClr val="D6E1E2">
                        <a:alpha val="37999"/>
                      </a:srgbClr>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800"/>
                </a:p>
              </p:txBody>
            </p:sp>
            <p:sp>
              <p:nvSpPr>
                <p:cNvPr id="6177" name="Text Box 47"/>
                <p:cNvSpPr txBox="1">
                  <a:spLocks noChangeArrowheads="1"/>
                </p:cNvSpPr>
                <p:nvPr/>
              </p:nvSpPr>
              <p:spPr bwMode="gray">
                <a:xfrm>
                  <a:off x="917" y="2239"/>
                  <a:ext cx="448" cy="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400" b="1">
                      <a:solidFill>
                        <a:srgbClr val="000000"/>
                      </a:solidFill>
                    </a:rPr>
                    <a:t>Plan C</a:t>
                  </a:r>
                </a:p>
                <a:p>
                  <a:pPr algn="ctr" eaLnBrk="1" hangingPunct="1">
                    <a:spcBef>
                      <a:spcPct val="0"/>
                    </a:spcBef>
                    <a:buFontTx/>
                    <a:buNone/>
                  </a:pPr>
                  <a:r>
                    <a:rPr lang="es-AR" altLang="en-US" sz="2400" b="1">
                      <a:solidFill>
                        <a:srgbClr val="000000"/>
                      </a:solidFill>
                    </a:rPr>
                    <a:t>90-01</a:t>
                  </a:r>
                </a:p>
                <a:p>
                  <a:pPr algn="ctr" eaLnBrk="1" hangingPunct="1">
                    <a:spcBef>
                      <a:spcPct val="0"/>
                    </a:spcBef>
                    <a:buFontTx/>
                    <a:buNone/>
                  </a:pPr>
                  <a:r>
                    <a:rPr lang="es-AR" altLang="en-US" sz="2400" b="1">
                      <a:solidFill>
                        <a:srgbClr val="000000"/>
                      </a:solidFill>
                    </a:rPr>
                    <a:t>01-06</a:t>
                  </a:r>
                  <a:endParaRPr lang="en-US" altLang="en-US" sz="1800" b="1"/>
                </a:p>
              </p:txBody>
            </p:sp>
          </p:grpSp>
          <p:sp>
            <p:nvSpPr>
              <p:cNvPr id="6161" name="Oval 48"/>
              <p:cNvSpPr>
                <a:spLocks noChangeArrowheads="1"/>
              </p:cNvSpPr>
              <p:nvPr/>
            </p:nvSpPr>
            <p:spPr bwMode="gray">
              <a:xfrm>
                <a:off x="816" y="1786"/>
                <a:ext cx="576" cy="336"/>
              </a:xfrm>
              <a:prstGeom prst="ellipse">
                <a:avLst/>
              </a:prstGeom>
              <a:solidFill>
                <a:srgbClr val="0F2145">
                  <a:alpha val="30196"/>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800"/>
              </a:p>
            </p:txBody>
          </p:sp>
          <p:sp>
            <p:nvSpPr>
              <p:cNvPr id="6162" name="Oval 49"/>
              <p:cNvSpPr>
                <a:spLocks noChangeArrowheads="1"/>
              </p:cNvSpPr>
              <p:nvPr/>
            </p:nvSpPr>
            <p:spPr bwMode="gray">
              <a:xfrm>
                <a:off x="864" y="1404"/>
                <a:ext cx="645" cy="645"/>
              </a:xfrm>
              <a:prstGeom prst="ellipse">
                <a:avLst/>
              </a:prstGeom>
              <a:gradFill rotWithShape="1">
                <a:gsLst>
                  <a:gs pos="0">
                    <a:srgbClr val="636869"/>
                  </a:gs>
                  <a:gs pos="100000">
                    <a:srgbClr val="D6E1E2"/>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800"/>
              </a:p>
            </p:txBody>
          </p:sp>
          <p:sp>
            <p:nvSpPr>
              <p:cNvPr id="6163" name="Oval 50"/>
              <p:cNvSpPr>
                <a:spLocks noChangeArrowheads="1"/>
              </p:cNvSpPr>
              <p:nvPr/>
            </p:nvSpPr>
            <p:spPr bwMode="gray">
              <a:xfrm>
                <a:off x="872" y="1407"/>
                <a:ext cx="630" cy="630"/>
              </a:xfrm>
              <a:prstGeom prst="ellipse">
                <a:avLst/>
              </a:prstGeom>
              <a:gradFill rotWithShape="1">
                <a:gsLst>
                  <a:gs pos="0">
                    <a:srgbClr val="D6E1E2">
                      <a:alpha val="0"/>
                    </a:srgbClr>
                  </a:gs>
                  <a:gs pos="100000">
                    <a:srgbClr val="F1F5F5"/>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800"/>
              </a:p>
            </p:txBody>
          </p:sp>
          <p:sp>
            <p:nvSpPr>
              <p:cNvPr id="6164" name="Oval 51"/>
              <p:cNvSpPr>
                <a:spLocks noChangeArrowheads="1"/>
              </p:cNvSpPr>
              <p:nvPr/>
            </p:nvSpPr>
            <p:spPr bwMode="gray">
              <a:xfrm>
                <a:off x="879" y="1414"/>
                <a:ext cx="599" cy="588"/>
              </a:xfrm>
              <a:prstGeom prst="ellipse">
                <a:avLst/>
              </a:prstGeom>
              <a:gradFill rotWithShape="1">
                <a:gsLst>
                  <a:gs pos="0">
                    <a:srgbClr val="AAB2B3"/>
                  </a:gs>
                  <a:gs pos="100000">
                    <a:srgbClr val="D6E1E2">
                      <a:alpha val="48000"/>
                    </a:srgbClr>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800"/>
              </a:p>
            </p:txBody>
          </p:sp>
          <p:sp>
            <p:nvSpPr>
              <p:cNvPr id="6165" name="Oval 52"/>
              <p:cNvSpPr>
                <a:spLocks noChangeArrowheads="1"/>
              </p:cNvSpPr>
              <p:nvPr/>
            </p:nvSpPr>
            <p:spPr bwMode="gray">
              <a:xfrm>
                <a:off x="913" y="1430"/>
                <a:ext cx="534" cy="477"/>
              </a:xfrm>
              <a:prstGeom prst="ellipse">
                <a:avLst/>
              </a:prstGeom>
              <a:gradFill rotWithShape="1">
                <a:gsLst>
                  <a:gs pos="0">
                    <a:srgbClr val="FFFFFF"/>
                  </a:gs>
                  <a:gs pos="100000">
                    <a:srgbClr val="D6E1E2">
                      <a:alpha val="37999"/>
                    </a:srgbClr>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800"/>
              </a:p>
            </p:txBody>
          </p:sp>
          <p:sp>
            <p:nvSpPr>
              <p:cNvPr id="6166" name="Text Box 53"/>
              <p:cNvSpPr txBox="1">
                <a:spLocks noChangeArrowheads="1"/>
              </p:cNvSpPr>
              <p:nvPr/>
            </p:nvSpPr>
            <p:spPr bwMode="gray">
              <a:xfrm>
                <a:off x="1008" y="1564"/>
                <a:ext cx="370" cy="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800" b="1">
                    <a:solidFill>
                      <a:srgbClr val="000000"/>
                    </a:solidFill>
                  </a:rPr>
                  <a:t>Plan B</a:t>
                </a:r>
              </a:p>
              <a:p>
                <a:pPr algn="ctr" eaLnBrk="1" hangingPunct="1">
                  <a:spcBef>
                    <a:spcPct val="0"/>
                  </a:spcBef>
                  <a:buFontTx/>
                  <a:buNone/>
                </a:pPr>
                <a:r>
                  <a:rPr lang="es-AR" altLang="en-US" sz="1800" b="1">
                    <a:solidFill>
                      <a:srgbClr val="000000"/>
                    </a:solidFill>
                  </a:rPr>
                  <a:t>81-90</a:t>
                </a:r>
                <a:endParaRPr lang="en-US" altLang="en-US" sz="1800"/>
              </a:p>
            </p:txBody>
          </p:sp>
          <p:sp>
            <p:nvSpPr>
              <p:cNvPr id="6167" name="Oval 54"/>
              <p:cNvSpPr>
                <a:spLocks noChangeArrowheads="1"/>
              </p:cNvSpPr>
              <p:nvPr/>
            </p:nvSpPr>
            <p:spPr bwMode="gray">
              <a:xfrm>
                <a:off x="1614" y="1488"/>
                <a:ext cx="432" cy="144"/>
              </a:xfrm>
              <a:prstGeom prst="ellipse">
                <a:avLst/>
              </a:prstGeom>
              <a:solidFill>
                <a:srgbClr val="0F2145">
                  <a:alpha val="30196"/>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800"/>
              </a:p>
            </p:txBody>
          </p:sp>
          <p:sp>
            <p:nvSpPr>
              <p:cNvPr id="6168" name="Oval 55"/>
              <p:cNvSpPr>
                <a:spLocks noChangeArrowheads="1"/>
              </p:cNvSpPr>
              <p:nvPr/>
            </p:nvSpPr>
            <p:spPr bwMode="gray">
              <a:xfrm>
                <a:off x="1691" y="1152"/>
                <a:ext cx="430" cy="430"/>
              </a:xfrm>
              <a:prstGeom prst="ellipse">
                <a:avLst/>
              </a:prstGeom>
              <a:gradFill rotWithShape="1">
                <a:gsLst>
                  <a:gs pos="0">
                    <a:srgbClr val="636869"/>
                  </a:gs>
                  <a:gs pos="100000">
                    <a:srgbClr val="D6E1E2"/>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800"/>
              </a:p>
            </p:txBody>
          </p:sp>
          <p:sp>
            <p:nvSpPr>
              <p:cNvPr id="6169" name="Oval 56"/>
              <p:cNvSpPr>
                <a:spLocks noChangeArrowheads="1"/>
              </p:cNvSpPr>
              <p:nvPr/>
            </p:nvSpPr>
            <p:spPr bwMode="gray">
              <a:xfrm>
                <a:off x="1697" y="1154"/>
                <a:ext cx="419" cy="420"/>
              </a:xfrm>
              <a:prstGeom prst="ellipse">
                <a:avLst/>
              </a:prstGeom>
              <a:gradFill rotWithShape="1">
                <a:gsLst>
                  <a:gs pos="0">
                    <a:srgbClr val="D6E1E2">
                      <a:alpha val="0"/>
                    </a:srgbClr>
                  </a:gs>
                  <a:gs pos="100000">
                    <a:srgbClr val="F1F5F5"/>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800"/>
              </a:p>
            </p:txBody>
          </p:sp>
          <p:sp>
            <p:nvSpPr>
              <p:cNvPr id="6170" name="Oval 57"/>
              <p:cNvSpPr>
                <a:spLocks noChangeArrowheads="1"/>
              </p:cNvSpPr>
              <p:nvPr/>
            </p:nvSpPr>
            <p:spPr bwMode="gray">
              <a:xfrm>
                <a:off x="1701" y="1158"/>
                <a:ext cx="399" cy="392"/>
              </a:xfrm>
              <a:prstGeom prst="ellipse">
                <a:avLst/>
              </a:prstGeom>
              <a:gradFill rotWithShape="1">
                <a:gsLst>
                  <a:gs pos="0">
                    <a:srgbClr val="AAB2B3"/>
                  </a:gs>
                  <a:gs pos="100000">
                    <a:srgbClr val="D6E1E2">
                      <a:alpha val="48000"/>
                    </a:srgbClr>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800"/>
              </a:p>
            </p:txBody>
          </p:sp>
          <p:sp>
            <p:nvSpPr>
              <p:cNvPr id="6171" name="Oval 58"/>
              <p:cNvSpPr>
                <a:spLocks noChangeArrowheads="1"/>
              </p:cNvSpPr>
              <p:nvPr/>
            </p:nvSpPr>
            <p:spPr bwMode="gray">
              <a:xfrm>
                <a:off x="1724" y="1170"/>
                <a:ext cx="355" cy="317"/>
              </a:xfrm>
              <a:prstGeom prst="ellipse">
                <a:avLst/>
              </a:prstGeom>
              <a:gradFill rotWithShape="1">
                <a:gsLst>
                  <a:gs pos="0">
                    <a:srgbClr val="FFFFFF"/>
                  </a:gs>
                  <a:gs pos="100000">
                    <a:srgbClr val="D6E1E2">
                      <a:alpha val="37999"/>
                    </a:srgbClr>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800"/>
              </a:p>
            </p:txBody>
          </p:sp>
          <p:sp>
            <p:nvSpPr>
              <p:cNvPr id="6172" name="Text Box 59"/>
              <p:cNvSpPr txBox="1">
                <a:spLocks noChangeArrowheads="1"/>
              </p:cNvSpPr>
              <p:nvPr/>
            </p:nvSpPr>
            <p:spPr bwMode="gray">
              <a:xfrm>
                <a:off x="1743" y="1220"/>
                <a:ext cx="311"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400" b="1">
                    <a:solidFill>
                      <a:srgbClr val="000000"/>
                    </a:solidFill>
                  </a:rPr>
                  <a:t>Plan A</a:t>
                </a:r>
              </a:p>
              <a:p>
                <a:pPr algn="ctr" eaLnBrk="1" hangingPunct="1">
                  <a:spcBef>
                    <a:spcPct val="0"/>
                  </a:spcBef>
                  <a:buFontTx/>
                  <a:buNone/>
                </a:pPr>
                <a:r>
                  <a:rPr lang="es-AR" altLang="en-US" sz="1400" b="1">
                    <a:solidFill>
                      <a:srgbClr val="000000"/>
                    </a:solidFill>
                  </a:rPr>
                  <a:t>76-81</a:t>
                </a:r>
                <a:endParaRPr lang="en-US" altLang="en-US" sz="1800"/>
              </a:p>
            </p:txBody>
          </p:sp>
        </p:grpSp>
      </p:grpSp>
    </p:spTree>
    <p:extLst>
      <p:ext uri="{BB962C8B-B14F-4D97-AF65-F5344CB8AC3E}">
        <p14:creationId xmlns:p14="http://schemas.microsoft.com/office/powerpoint/2010/main" val="31087052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CuadroTexto"/>
          <p:cNvSpPr txBox="1">
            <a:spLocks noChangeArrowheads="1"/>
          </p:cNvSpPr>
          <p:nvPr/>
        </p:nvSpPr>
        <p:spPr bwMode="auto">
          <a:xfrm>
            <a:off x="719667" y="876300"/>
            <a:ext cx="10945284"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eaLnBrk="1" hangingPunct="1">
              <a:spcBef>
                <a:spcPct val="0"/>
              </a:spcBef>
              <a:buFontTx/>
              <a:buNone/>
            </a:pPr>
            <a:r>
              <a:rPr lang="es-ES" altLang="en-US" sz="2400" dirty="0">
                <a:latin typeface="Tahoma" panose="020B0604030504040204" pitchFamily="34" charset="0"/>
                <a:ea typeface="Tahoma" panose="020B0604030504040204" pitchFamily="34" charset="0"/>
                <a:cs typeface="Tahoma" panose="020B0604030504040204" pitchFamily="34" charset="0"/>
              </a:rPr>
              <a:t>En ocasiones este proceso se ve afectado por la falta de competitividad de los profesores tutores de ambas entidades, escases de recursos, desconocimiento de su labor como tutor, falta de preparación metodológica, baja motivación por la labor que realiza, malas condiciones de trabajos, la puesta en marcha de la estructura creada para su funcionamiento (departamento de la PLI), la falta de estudio de investigación que nos ofrezca elementos objetivos sobre la gestión de este proceso, entre otras. </a:t>
            </a:r>
          </a:p>
        </p:txBody>
      </p:sp>
      <p:sp>
        <p:nvSpPr>
          <p:cNvPr id="12293" name="11 CuadroTexto"/>
          <p:cNvSpPr txBox="1">
            <a:spLocks noChangeArrowheads="1"/>
          </p:cNvSpPr>
          <p:nvPr/>
        </p:nvSpPr>
        <p:spPr bwMode="auto">
          <a:xfrm>
            <a:off x="1390651" y="260350"/>
            <a:ext cx="9218083"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s-ES" altLang="en-US" sz="3000" b="1"/>
              <a:t>Situación Problemática</a:t>
            </a:r>
          </a:p>
        </p:txBody>
      </p:sp>
      <p:sp>
        <p:nvSpPr>
          <p:cNvPr id="4" name="3 CuadroTexto"/>
          <p:cNvSpPr txBox="1"/>
          <p:nvPr/>
        </p:nvSpPr>
        <p:spPr>
          <a:xfrm>
            <a:off x="719667" y="3928988"/>
            <a:ext cx="10945284" cy="2308324"/>
          </a:xfrm>
          <a:prstGeom prst="rect">
            <a:avLst/>
          </a:prstGeom>
          <a:noFill/>
        </p:spPr>
        <p:txBody>
          <a:bodyPr wrap="square" rtlCol="0">
            <a:spAutoFit/>
          </a:bodyPr>
          <a:lstStyle/>
          <a:p>
            <a:pPr algn="just"/>
            <a:r>
              <a:rPr lang="es-ES" altLang="en-US" sz="2400" dirty="0">
                <a:solidFill>
                  <a:srgbClr val="080808"/>
                </a:solidFill>
                <a:latin typeface="Tahoma" panose="020B0604030504040204" pitchFamily="34" charset="0"/>
                <a:ea typeface="Tahoma" panose="020B0604030504040204" pitchFamily="34" charset="0"/>
                <a:cs typeface="Tahoma" panose="020B0604030504040204" pitchFamily="34" charset="0"/>
              </a:rPr>
              <a:t>Problema </a:t>
            </a:r>
            <a:r>
              <a:rPr lang="es-ES" altLang="en-US" sz="2400" dirty="0" smtClean="0">
                <a:solidFill>
                  <a:srgbClr val="080808"/>
                </a:solidFill>
                <a:latin typeface="Tahoma" panose="020B0604030504040204" pitchFamily="34" charset="0"/>
                <a:ea typeface="Tahoma" panose="020B0604030504040204" pitchFamily="34" charset="0"/>
                <a:cs typeface="Tahoma" panose="020B0604030504040204" pitchFamily="34" charset="0"/>
              </a:rPr>
              <a:t>Científico </a:t>
            </a:r>
            <a:r>
              <a:rPr lang="es-ES" sz="2400" dirty="0" smtClean="0">
                <a:latin typeface="Tahoma" panose="020B0604030504040204" pitchFamily="34" charset="0"/>
                <a:ea typeface="Tahoma" panose="020B0604030504040204" pitchFamily="34" charset="0"/>
                <a:cs typeface="Tahoma" panose="020B0604030504040204" pitchFamily="34" charset="0"/>
              </a:rPr>
              <a:t>¿cómo </a:t>
            </a:r>
            <a:r>
              <a:rPr lang="es-ES" sz="2400" dirty="0">
                <a:latin typeface="Tahoma" panose="020B0604030504040204" pitchFamily="34" charset="0"/>
                <a:ea typeface="Tahoma" panose="020B0604030504040204" pitchFamily="34" charset="0"/>
                <a:cs typeface="Tahoma" panose="020B0604030504040204" pitchFamily="34" charset="0"/>
              </a:rPr>
              <a:t>contribuir a la gestión del proceso de la Práctica Laboral Investigativa de la Disciplina Recreación</a:t>
            </a:r>
            <a:r>
              <a:rPr lang="es-ES" sz="2400" dirty="0" smtClean="0">
                <a:latin typeface="Tahoma" panose="020B0604030504040204" pitchFamily="34" charset="0"/>
                <a:ea typeface="Tahoma" panose="020B0604030504040204" pitchFamily="34" charset="0"/>
                <a:cs typeface="Tahoma" panose="020B0604030504040204" pitchFamily="34" charset="0"/>
              </a:rPr>
              <a:t>?</a:t>
            </a:r>
          </a:p>
          <a:p>
            <a:pPr algn="just"/>
            <a:endParaRPr lang="es-ES" sz="2400" dirty="0">
              <a:latin typeface="Tahoma" panose="020B0604030504040204" pitchFamily="34" charset="0"/>
              <a:ea typeface="Tahoma" panose="020B0604030504040204" pitchFamily="34" charset="0"/>
              <a:cs typeface="Tahoma" panose="020B0604030504040204" pitchFamily="34" charset="0"/>
            </a:endParaRPr>
          </a:p>
          <a:p>
            <a:pPr algn="just"/>
            <a:r>
              <a:rPr lang="es-ES" sz="2400" dirty="0" smtClean="0">
                <a:latin typeface="Tahoma" panose="020B0604030504040204" pitchFamily="34" charset="0"/>
                <a:ea typeface="Tahoma" panose="020B0604030504040204" pitchFamily="34" charset="0"/>
                <a:cs typeface="Tahoma" panose="020B0604030504040204" pitchFamily="34" charset="0"/>
              </a:rPr>
              <a:t>Objetivo: </a:t>
            </a:r>
            <a:r>
              <a:rPr lang="es-ES" altLang="en-US" sz="2400" dirty="0" smtClean="0">
                <a:latin typeface="Tahoma" panose="020B0604030504040204" pitchFamily="34" charset="0"/>
                <a:ea typeface="Tahoma" panose="020B0604030504040204" pitchFamily="34" charset="0"/>
                <a:cs typeface="Tahoma" panose="020B0604030504040204" pitchFamily="34" charset="0"/>
              </a:rPr>
              <a:t>elaborar </a:t>
            </a:r>
            <a:r>
              <a:rPr lang="es-ES" altLang="en-US" sz="2400" dirty="0">
                <a:latin typeface="Tahoma" panose="020B0604030504040204" pitchFamily="34" charset="0"/>
                <a:ea typeface="Tahoma" panose="020B0604030504040204" pitchFamily="34" charset="0"/>
                <a:cs typeface="Tahoma" panose="020B0604030504040204" pitchFamily="34" charset="0"/>
              </a:rPr>
              <a:t>acciones metodológicas encaminadas a la gestión del proceso de la Práctica Laboral Investigativa de la Disciplina Recreación.</a:t>
            </a:r>
          </a:p>
          <a:p>
            <a:pPr algn="just"/>
            <a:endParaRPr lang="es-ES" sz="2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4703206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458" name="23 Grupo"/>
          <p:cNvGrpSpPr>
            <a:grpSpLocks/>
          </p:cNvGrpSpPr>
          <p:nvPr/>
        </p:nvGrpSpPr>
        <p:grpSpPr bwMode="auto">
          <a:xfrm>
            <a:off x="431801" y="1196978"/>
            <a:ext cx="11425767" cy="3403601"/>
            <a:chOff x="1773237" y="2535237"/>
            <a:chExt cx="5257801" cy="2570163"/>
          </a:xfrm>
        </p:grpSpPr>
        <p:grpSp>
          <p:nvGrpSpPr>
            <p:cNvPr id="19464" name="22 Grupo"/>
            <p:cNvGrpSpPr>
              <a:grpSpLocks/>
            </p:cNvGrpSpPr>
            <p:nvPr/>
          </p:nvGrpSpPr>
          <p:grpSpPr bwMode="auto">
            <a:xfrm>
              <a:off x="2281238" y="3543300"/>
              <a:ext cx="4219575" cy="1562100"/>
              <a:chOff x="2281238" y="3543300"/>
              <a:chExt cx="4219575" cy="1562100"/>
            </a:xfrm>
          </p:grpSpPr>
          <p:sp>
            <p:nvSpPr>
              <p:cNvPr id="19473" name="Freeform 2"/>
              <p:cNvSpPr>
                <a:spLocks/>
              </p:cNvSpPr>
              <p:nvPr/>
            </p:nvSpPr>
            <p:spPr bwMode="gray">
              <a:xfrm>
                <a:off x="2281238" y="3608388"/>
                <a:ext cx="1900237" cy="1376362"/>
              </a:xfrm>
              <a:custGeom>
                <a:avLst/>
                <a:gdLst>
                  <a:gd name="T0" fmla="*/ 0 w 735"/>
                  <a:gd name="T1" fmla="*/ 0 h 532"/>
                  <a:gd name="T2" fmla="*/ 2147483646 w 735"/>
                  <a:gd name="T3" fmla="*/ 2147483646 h 532"/>
                  <a:gd name="T4" fmla="*/ 2147483646 w 735"/>
                  <a:gd name="T5" fmla="*/ 2147483646 h 532"/>
                  <a:gd name="T6" fmla="*/ 2147483646 w 735"/>
                  <a:gd name="T7" fmla="*/ 2147483646 h 532"/>
                  <a:gd name="T8" fmla="*/ 2147483646 w 735"/>
                  <a:gd name="T9" fmla="*/ 2147483646 h 532"/>
                  <a:gd name="T10" fmla="*/ 2147483646 w 735"/>
                  <a:gd name="T11" fmla="*/ 2147483646 h 532"/>
                  <a:gd name="T12" fmla="*/ 2147483646 w 735"/>
                  <a:gd name="T13" fmla="*/ 2147483646 h 532"/>
                  <a:gd name="T14" fmla="*/ 2147483646 w 735"/>
                  <a:gd name="T15" fmla="*/ 2147483646 h 532"/>
                  <a:gd name="T16" fmla="*/ 2147483646 w 735"/>
                  <a:gd name="T17" fmla="*/ 2147483646 h 532"/>
                  <a:gd name="T18" fmla="*/ 2147483646 w 735"/>
                  <a:gd name="T19" fmla="*/ 2147483646 h 532"/>
                  <a:gd name="T20" fmla="*/ 2147483646 w 735"/>
                  <a:gd name="T21" fmla="*/ 2147483646 h 532"/>
                  <a:gd name="T22" fmla="*/ 2147483646 w 735"/>
                  <a:gd name="T23" fmla="*/ 2147483646 h 532"/>
                  <a:gd name="T24" fmla="*/ 2147483646 w 735"/>
                  <a:gd name="T25" fmla="*/ 0 h 532"/>
                  <a:gd name="T26" fmla="*/ 0 w 735"/>
                  <a:gd name="T27" fmla="*/ 0 h 53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35"/>
                  <a:gd name="T43" fmla="*/ 0 h 532"/>
                  <a:gd name="T44" fmla="*/ 735 w 735"/>
                  <a:gd name="T45" fmla="*/ 532 h 53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35" h="532">
                    <a:moveTo>
                      <a:pt x="0" y="0"/>
                    </a:moveTo>
                    <a:cubicBezTo>
                      <a:pt x="0" y="0"/>
                      <a:pt x="85" y="216"/>
                      <a:pt x="382" y="202"/>
                    </a:cubicBezTo>
                    <a:cubicBezTo>
                      <a:pt x="479" y="202"/>
                      <a:pt x="577" y="202"/>
                      <a:pt x="577" y="202"/>
                    </a:cubicBezTo>
                    <a:cubicBezTo>
                      <a:pt x="577" y="202"/>
                      <a:pt x="639" y="201"/>
                      <a:pt x="637" y="249"/>
                    </a:cubicBezTo>
                    <a:cubicBezTo>
                      <a:pt x="638" y="325"/>
                      <a:pt x="639" y="402"/>
                      <a:pt x="639" y="402"/>
                    </a:cubicBezTo>
                    <a:lnTo>
                      <a:pt x="598" y="400"/>
                    </a:lnTo>
                    <a:lnTo>
                      <a:pt x="669" y="532"/>
                    </a:lnTo>
                    <a:lnTo>
                      <a:pt x="735" y="402"/>
                    </a:lnTo>
                    <a:lnTo>
                      <a:pt x="696" y="402"/>
                    </a:lnTo>
                    <a:cubicBezTo>
                      <a:pt x="696" y="402"/>
                      <a:pt x="695" y="314"/>
                      <a:pt x="694" y="226"/>
                    </a:cubicBezTo>
                    <a:cubicBezTo>
                      <a:pt x="687" y="160"/>
                      <a:pt x="616" y="150"/>
                      <a:pt x="616" y="150"/>
                    </a:cubicBezTo>
                    <a:cubicBezTo>
                      <a:pt x="556" y="137"/>
                      <a:pt x="473" y="153"/>
                      <a:pt x="335" y="149"/>
                    </a:cubicBezTo>
                    <a:cubicBezTo>
                      <a:pt x="110" y="126"/>
                      <a:pt x="69" y="0"/>
                      <a:pt x="69" y="0"/>
                    </a:cubicBezTo>
                    <a:lnTo>
                      <a:pt x="0" y="0"/>
                    </a:lnTo>
                    <a:close/>
                  </a:path>
                </a:pathLst>
              </a:custGeom>
              <a:gradFill rotWithShape="1">
                <a:gsLst>
                  <a:gs pos="0">
                    <a:schemeClr val="folHlink">
                      <a:alpha val="0"/>
                    </a:schemeClr>
                  </a:gs>
                  <a:gs pos="100000">
                    <a:schemeClr val="tx1">
                      <a:alpha val="60001"/>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s-ES"/>
              </a:p>
            </p:txBody>
          </p:sp>
          <p:sp>
            <p:nvSpPr>
              <p:cNvPr id="19474" name="Freeform 3"/>
              <p:cNvSpPr>
                <a:spLocks/>
              </p:cNvSpPr>
              <p:nvPr/>
            </p:nvSpPr>
            <p:spPr bwMode="gray">
              <a:xfrm>
                <a:off x="4200525" y="3543300"/>
                <a:ext cx="366713" cy="1562100"/>
              </a:xfrm>
              <a:custGeom>
                <a:avLst/>
                <a:gdLst>
                  <a:gd name="T0" fmla="*/ 2147483646 w 142"/>
                  <a:gd name="T1" fmla="*/ 2147483646 h 604"/>
                  <a:gd name="T2" fmla="*/ 2147483646 w 142"/>
                  <a:gd name="T3" fmla="*/ 2147483646 h 604"/>
                  <a:gd name="T4" fmla="*/ 0 w 142"/>
                  <a:gd name="T5" fmla="*/ 2147483646 h 604"/>
                  <a:gd name="T6" fmla="*/ 2147483646 w 142"/>
                  <a:gd name="T7" fmla="*/ 2147483646 h 604"/>
                  <a:gd name="T8" fmla="*/ 2147483646 w 142"/>
                  <a:gd name="T9" fmla="*/ 2147483646 h 604"/>
                  <a:gd name="T10" fmla="*/ 2147483646 w 142"/>
                  <a:gd name="T11" fmla="*/ 2147483646 h 604"/>
                  <a:gd name="T12" fmla="*/ 2147483646 w 142"/>
                  <a:gd name="T13" fmla="*/ 0 h 604"/>
                  <a:gd name="T14" fmla="*/ 2147483646 w 142"/>
                  <a:gd name="T15" fmla="*/ 2147483646 h 604"/>
                  <a:gd name="T16" fmla="*/ 0 60000 65536"/>
                  <a:gd name="T17" fmla="*/ 0 60000 65536"/>
                  <a:gd name="T18" fmla="*/ 0 60000 65536"/>
                  <a:gd name="T19" fmla="*/ 0 60000 65536"/>
                  <a:gd name="T20" fmla="*/ 0 60000 65536"/>
                  <a:gd name="T21" fmla="*/ 0 60000 65536"/>
                  <a:gd name="T22" fmla="*/ 0 60000 65536"/>
                  <a:gd name="T23" fmla="*/ 0 60000 65536"/>
                  <a:gd name="T24" fmla="*/ 0 w 142"/>
                  <a:gd name="T25" fmla="*/ 0 h 604"/>
                  <a:gd name="T26" fmla="*/ 142 w 142"/>
                  <a:gd name="T27" fmla="*/ 604 h 6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2" h="604">
                    <a:moveTo>
                      <a:pt x="37" y="1"/>
                    </a:moveTo>
                    <a:lnTo>
                      <a:pt x="45" y="472"/>
                    </a:lnTo>
                    <a:lnTo>
                      <a:pt x="0" y="474"/>
                    </a:lnTo>
                    <a:lnTo>
                      <a:pt x="72" y="604"/>
                    </a:lnTo>
                    <a:lnTo>
                      <a:pt x="142" y="474"/>
                    </a:lnTo>
                    <a:lnTo>
                      <a:pt x="100" y="474"/>
                    </a:lnTo>
                    <a:lnTo>
                      <a:pt x="99" y="0"/>
                    </a:lnTo>
                    <a:lnTo>
                      <a:pt x="37" y="1"/>
                    </a:lnTo>
                    <a:close/>
                  </a:path>
                </a:pathLst>
              </a:custGeom>
              <a:gradFill rotWithShape="1">
                <a:gsLst>
                  <a:gs pos="0">
                    <a:schemeClr val="folHlink">
                      <a:alpha val="0"/>
                    </a:schemeClr>
                  </a:gs>
                  <a:gs pos="100000">
                    <a:schemeClr val="tx1">
                      <a:alpha val="60001"/>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s-ES"/>
              </a:p>
            </p:txBody>
          </p:sp>
          <p:sp>
            <p:nvSpPr>
              <p:cNvPr id="19475" name="Freeform 4"/>
              <p:cNvSpPr>
                <a:spLocks/>
              </p:cNvSpPr>
              <p:nvPr/>
            </p:nvSpPr>
            <p:spPr bwMode="gray">
              <a:xfrm flipH="1">
                <a:off x="4600575" y="3608388"/>
                <a:ext cx="1900238" cy="1376362"/>
              </a:xfrm>
              <a:custGeom>
                <a:avLst/>
                <a:gdLst>
                  <a:gd name="T0" fmla="*/ 0 w 735"/>
                  <a:gd name="T1" fmla="*/ 0 h 532"/>
                  <a:gd name="T2" fmla="*/ 2147483646 w 735"/>
                  <a:gd name="T3" fmla="*/ 2147483646 h 532"/>
                  <a:gd name="T4" fmla="*/ 2147483646 w 735"/>
                  <a:gd name="T5" fmla="*/ 2147483646 h 532"/>
                  <a:gd name="T6" fmla="*/ 2147483646 w 735"/>
                  <a:gd name="T7" fmla="*/ 2147483646 h 532"/>
                  <a:gd name="T8" fmla="*/ 2147483646 w 735"/>
                  <a:gd name="T9" fmla="*/ 2147483646 h 532"/>
                  <a:gd name="T10" fmla="*/ 2147483646 w 735"/>
                  <a:gd name="T11" fmla="*/ 2147483646 h 532"/>
                  <a:gd name="T12" fmla="*/ 2147483646 w 735"/>
                  <a:gd name="T13" fmla="*/ 2147483646 h 532"/>
                  <a:gd name="T14" fmla="*/ 2147483646 w 735"/>
                  <a:gd name="T15" fmla="*/ 2147483646 h 532"/>
                  <a:gd name="T16" fmla="*/ 2147483646 w 735"/>
                  <a:gd name="T17" fmla="*/ 2147483646 h 532"/>
                  <a:gd name="T18" fmla="*/ 2147483646 w 735"/>
                  <a:gd name="T19" fmla="*/ 2147483646 h 532"/>
                  <a:gd name="T20" fmla="*/ 2147483646 w 735"/>
                  <a:gd name="T21" fmla="*/ 2147483646 h 532"/>
                  <a:gd name="T22" fmla="*/ 2147483646 w 735"/>
                  <a:gd name="T23" fmla="*/ 2147483646 h 532"/>
                  <a:gd name="T24" fmla="*/ 2147483646 w 735"/>
                  <a:gd name="T25" fmla="*/ 0 h 532"/>
                  <a:gd name="T26" fmla="*/ 0 w 735"/>
                  <a:gd name="T27" fmla="*/ 0 h 53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35"/>
                  <a:gd name="T43" fmla="*/ 0 h 532"/>
                  <a:gd name="T44" fmla="*/ 735 w 735"/>
                  <a:gd name="T45" fmla="*/ 532 h 53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35" h="532">
                    <a:moveTo>
                      <a:pt x="0" y="0"/>
                    </a:moveTo>
                    <a:cubicBezTo>
                      <a:pt x="0" y="0"/>
                      <a:pt x="85" y="216"/>
                      <a:pt x="382" y="202"/>
                    </a:cubicBezTo>
                    <a:cubicBezTo>
                      <a:pt x="479" y="202"/>
                      <a:pt x="577" y="202"/>
                      <a:pt x="577" y="202"/>
                    </a:cubicBezTo>
                    <a:cubicBezTo>
                      <a:pt x="577" y="202"/>
                      <a:pt x="639" y="201"/>
                      <a:pt x="637" y="249"/>
                    </a:cubicBezTo>
                    <a:cubicBezTo>
                      <a:pt x="638" y="325"/>
                      <a:pt x="639" y="402"/>
                      <a:pt x="639" y="402"/>
                    </a:cubicBezTo>
                    <a:lnTo>
                      <a:pt x="598" y="400"/>
                    </a:lnTo>
                    <a:lnTo>
                      <a:pt x="669" y="532"/>
                    </a:lnTo>
                    <a:lnTo>
                      <a:pt x="735" y="402"/>
                    </a:lnTo>
                    <a:lnTo>
                      <a:pt x="696" y="402"/>
                    </a:lnTo>
                    <a:cubicBezTo>
                      <a:pt x="696" y="402"/>
                      <a:pt x="695" y="314"/>
                      <a:pt x="694" y="226"/>
                    </a:cubicBezTo>
                    <a:cubicBezTo>
                      <a:pt x="687" y="160"/>
                      <a:pt x="616" y="150"/>
                      <a:pt x="616" y="150"/>
                    </a:cubicBezTo>
                    <a:cubicBezTo>
                      <a:pt x="556" y="137"/>
                      <a:pt x="473" y="153"/>
                      <a:pt x="335" y="149"/>
                    </a:cubicBezTo>
                    <a:cubicBezTo>
                      <a:pt x="110" y="126"/>
                      <a:pt x="69" y="0"/>
                      <a:pt x="69" y="0"/>
                    </a:cubicBezTo>
                    <a:lnTo>
                      <a:pt x="0" y="0"/>
                    </a:lnTo>
                    <a:close/>
                  </a:path>
                </a:pathLst>
              </a:custGeom>
              <a:gradFill rotWithShape="1">
                <a:gsLst>
                  <a:gs pos="0">
                    <a:schemeClr val="folHlink">
                      <a:alpha val="0"/>
                    </a:schemeClr>
                  </a:gs>
                  <a:gs pos="100000">
                    <a:schemeClr val="tx1">
                      <a:alpha val="60001"/>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s-ES"/>
              </a:p>
            </p:txBody>
          </p:sp>
        </p:grpSp>
        <p:grpSp>
          <p:nvGrpSpPr>
            <p:cNvPr id="19465" name="21 Grupo"/>
            <p:cNvGrpSpPr>
              <a:grpSpLocks/>
            </p:cNvGrpSpPr>
            <p:nvPr/>
          </p:nvGrpSpPr>
          <p:grpSpPr bwMode="auto">
            <a:xfrm>
              <a:off x="1773237" y="2535237"/>
              <a:ext cx="5257801" cy="1476994"/>
              <a:chOff x="1773237" y="2535237"/>
              <a:chExt cx="5257801" cy="1476994"/>
            </a:xfrm>
          </p:grpSpPr>
          <p:grpSp>
            <p:nvGrpSpPr>
              <p:cNvPr id="19466" name="Group 5"/>
              <p:cNvGrpSpPr>
                <a:grpSpLocks/>
              </p:cNvGrpSpPr>
              <p:nvPr/>
            </p:nvGrpSpPr>
            <p:grpSpPr bwMode="auto">
              <a:xfrm>
                <a:off x="1773237" y="2535238"/>
                <a:ext cx="1368655" cy="1322387"/>
                <a:chOff x="4320" y="1152"/>
                <a:chExt cx="416" cy="402"/>
              </a:xfrm>
            </p:grpSpPr>
            <p:sp>
              <p:nvSpPr>
                <p:cNvPr id="32774" name="AutoShape 6"/>
                <p:cNvSpPr>
                  <a:spLocks noChangeArrowheads="1"/>
                </p:cNvSpPr>
                <p:nvPr/>
              </p:nvSpPr>
              <p:spPr bwMode="gray">
                <a:xfrm>
                  <a:off x="4320" y="1152"/>
                  <a:ext cx="414" cy="402"/>
                </a:xfrm>
                <a:prstGeom prst="roundRect">
                  <a:avLst>
                    <a:gd name="adj" fmla="val 11921"/>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eaLnBrk="1" hangingPunct="1">
                    <a:defRPr/>
                  </a:pPr>
                  <a:endParaRPr lang="es-ES" dirty="0"/>
                </a:p>
              </p:txBody>
            </p:sp>
            <p:sp>
              <p:nvSpPr>
                <p:cNvPr id="32775" name="Freeform 7"/>
                <p:cNvSpPr>
                  <a:spLocks/>
                </p:cNvSpPr>
                <p:nvPr/>
              </p:nvSpPr>
              <p:spPr bwMode="gray">
                <a:xfrm>
                  <a:off x="4346" y="1178"/>
                  <a:ext cx="390" cy="371"/>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48627"/>
                        <a:invGamma/>
                      </a:schemeClr>
                    </a:gs>
                    <a:gs pos="50000">
                      <a:schemeClr val="accent1">
                        <a:alpha val="0"/>
                      </a:schemeClr>
                    </a:gs>
                    <a:gs pos="100000">
                      <a:schemeClr val="accent1">
                        <a:gamma/>
                        <a:tint val="48627"/>
                        <a:invGamma/>
                      </a:schemeClr>
                    </a:gs>
                  </a:gsLst>
                  <a:lin ang="2700000" scaled="1"/>
                </a:gradFill>
                <a:ln w="0">
                  <a:noFill/>
                  <a:prstDash val="solid"/>
                  <a:round/>
                  <a:headEnd/>
                  <a:tailEnd/>
                </a:ln>
              </p:spPr>
              <p:txBody>
                <a:bodyPr/>
                <a:lstStyle/>
                <a:p>
                  <a:pPr algn="ctr" eaLnBrk="1" hangingPunct="1">
                    <a:defRPr/>
                  </a:pPr>
                  <a:r>
                    <a:rPr lang="es-ES" sz="2800" dirty="0"/>
                    <a:t>160-137</a:t>
                  </a:r>
                </a:p>
                <a:p>
                  <a:pPr algn="ctr" eaLnBrk="1" hangingPunct="1">
                    <a:defRPr/>
                  </a:pPr>
                  <a:r>
                    <a:rPr lang="es-ES" sz="2800" dirty="0"/>
                    <a:t>86%-108 H</a:t>
                  </a:r>
                </a:p>
                <a:p>
                  <a:pPr algn="ctr" eaLnBrk="1" hangingPunct="1">
                    <a:defRPr/>
                  </a:pPr>
                  <a:r>
                    <a:rPr lang="es-ES" sz="2800" dirty="0"/>
                    <a:t>21%-29 V</a:t>
                  </a:r>
                </a:p>
              </p:txBody>
            </p:sp>
          </p:grpSp>
          <p:grpSp>
            <p:nvGrpSpPr>
              <p:cNvPr id="19467" name="Group 9"/>
              <p:cNvGrpSpPr>
                <a:grpSpLocks/>
              </p:cNvGrpSpPr>
              <p:nvPr/>
            </p:nvGrpSpPr>
            <p:grpSpPr bwMode="auto">
              <a:xfrm>
                <a:off x="3596883" y="2535237"/>
                <a:ext cx="1464066" cy="1476994"/>
                <a:chOff x="4289" y="1152"/>
                <a:chExt cx="445" cy="449"/>
              </a:xfrm>
            </p:grpSpPr>
            <p:sp>
              <p:nvSpPr>
                <p:cNvPr id="32778" name="AutoShape 10"/>
                <p:cNvSpPr>
                  <a:spLocks noChangeArrowheads="1"/>
                </p:cNvSpPr>
                <p:nvPr/>
              </p:nvSpPr>
              <p:spPr bwMode="gray">
                <a:xfrm>
                  <a:off x="4320" y="1152"/>
                  <a:ext cx="414" cy="402"/>
                </a:xfrm>
                <a:prstGeom prst="roundRect">
                  <a:avLst>
                    <a:gd name="adj" fmla="val 11921"/>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eaLnBrk="1" hangingPunct="1">
                    <a:defRPr/>
                  </a:pPr>
                  <a:endParaRPr lang="es-ES"/>
                </a:p>
              </p:txBody>
            </p:sp>
            <p:sp>
              <p:nvSpPr>
                <p:cNvPr id="32779" name="Freeform 11"/>
                <p:cNvSpPr>
                  <a:spLocks/>
                </p:cNvSpPr>
                <p:nvPr/>
              </p:nvSpPr>
              <p:spPr bwMode="gray">
                <a:xfrm>
                  <a:off x="4289" y="1171"/>
                  <a:ext cx="413" cy="430"/>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2">
                        <a:gamma/>
                        <a:tint val="48627"/>
                        <a:invGamma/>
                      </a:schemeClr>
                    </a:gs>
                    <a:gs pos="50000">
                      <a:schemeClr val="accent2">
                        <a:alpha val="0"/>
                      </a:schemeClr>
                    </a:gs>
                    <a:gs pos="100000">
                      <a:schemeClr val="accent2">
                        <a:gamma/>
                        <a:tint val="48627"/>
                        <a:invGamma/>
                      </a:schemeClr>
                    </a:gs>
                  </a:gsLst>
                  <a:lin ang="2700000" scaled="1"/>
                </a:gradFill>
                <a:ln w="0">
                  <a:noFill/>
                  <a:prstDash val="solid"/>
                  <a:round/>
                  <a:headEnd/>
                  <a:tailEnd/>
                </a:ln>
              </p:spPr>
              <p:txBody>
                <a:bodyPr/>
                <a:lstStyle/>
                <a:p>
                  <a:pPr algn="ctr" eaLnBrk="1" hangingPunct="1">
                    <a:defRPr/>
                  </a:pPr>
                  <a:r>
                    <a:rPr lang="es-ES" sz="2600" dirty="0"/>
                    <a:t>11-13- 85%</a:t>
                  </a:r>
                </a:p>
                <a:p>
                  <a:pPr algn="ctr" eaLnBrk="1" hangingPunct="1">
                    <a:defRPr/>
                  </a:pPr>
                  <a:r>
                    <a:rPr lang="es-ES" sz="2600" dirty="0"/>
                    <a:t>Recreación</a:t>
                  </a:r>
                </a:p>
                <a:p>
                  <a:pPr algn="ctr" eaLnBrk="1" hangingPunct="1">
                    <a:defRPr/>
                  </a:pPr>
                  <a:r>
                    <a:rPr lang="es-ES" sz="2600" dirty="0"/>
                    <a:t>15 -9- </a:t>
                  </a:r>
                  <a:r>
                    <a:rPr lang="es-ES" sz="2600" dirty="0" smtClean="0"/>
                    <a:t>60%</a:t>
                  </a:r>
                </a:p>
                <a:p>
                  <a:pPr algn="ctr" eaLnBrk="1" hangingPunct="1">
                    <a:defRPr/>
                  </a:pPr>
                  <a:r>
                    <a:rPr lang="es-ES" sz="2600" dirty="0" smtClean="0"/>
                    <a:t>Tutores </a:t>
                  </a:r>
                  <a:endParaRPr lang="es-ES" sz="2600" dirty="0"/>
                </a:p>
                <a:p>
                  <a:pPr eaLnBrk="1" hangingPunct="1">
                    <a:defRPr/>
                  </a:pPr>
                  <a:endParaRPr lang="es-ES" sz="2600" dirty="0"/>
                </a:p>
                <a:p>
                  <a:pPr eaLnBrk="1" hangingPunct="1">
                    <a:defRPr/>
                  </a:pPr>
                  <a:endParaRPr lang="es-ES" sz="2600" dirty="0"/>
                </a:p>
                <a:p>
                  <a:pPr eaLnBrk="1" hangingPunct="1">
                    <a:defRPr/>
                  </a:pPr>
                  <a:r>
                    <a:rPr lang="es-ES" sz="2600" dirty="0"/>
                    <a:t>  </a:t>
                  </a:r>
                </a:p>
              </p:txBody>
            </p:sp>
          </p:grpSp>
          <p:sp>
            <p:nvSpPr>
              <p:cNvPr id="32781" name="AutoShape 13"/>
              <p:cNvSpPr>
                <a:spLocks noChangeArrowheads="1"/>
              </p:cNvSpPr>
              <p:nvPr/>
            </p:nvSpPr>
            <p:spPr bwMode="gray">
              <a:xfrm>
                <a:off x="5669347" y="2544825"/>
                <a:ext cx="1361691" cy="1322243"/>
              </a:xfrm>
              <a:prstGeom prst="roundRect">
                <a:avLst>
                  <a:gd name="adj" fmla="val 11921"/>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eaLnBrk="1" hangingPunct="1">
                  <a:defRPr/>
                </a:pPr>
                <a:r>
                  <a:rPr lang="es-ES" sz="2800" dirty="0">
                    <a:latin typeface="Arial" pitchFamily="34" charset="0"/>
                    <a:cs typeface="Arial" pitchFamily="34" charset="0"/>
                  </a:rPr>
                  <a:t>        </a:t>
                </a:r>
                <a:r>
                  <a:rPr lang="es-ES" sz="2800" dirty="0" smtClean="0">
                    <a:latin typeface="Arial" pitchFamily="34" charset="0"/>
                    <a:cs typeface="Arial" pitchFamily="34" charset="0"/>
                  </a:rPr>
                  <a:t>    12</a:t>
                </a:r>
                <a:r>
                  <a:rPr lang="es-ES" dirty="0" smtClean="0"/>
                  <a:t> </a:t>
                </a:r>
                <a:endParaRPr lang="es-ES" dirty="0"/>
              </a:p>
            </p:txBody>
          </p:sp>
        </p:grpSp>
      </p:grpSp>
      <p:sp>
        <p:nvSpPr>
          <p:cNvPr id="19459" name="AutoShape 18"/>
          <p:cNvSpPr>
            <a:spLocks noChangeArrowheads="1"/>
          </p:cNvSpPr>
          <p:nvPr/>
        </p:nvSpPr>
        <p:spPr bwMode="ltGray">
          <a:xfrm>
            <a:off x="2256367" y="5013326"/>
            <a:ext cx="7850717" cy="976313"/>
          </a:xfrm>
          <a:prstGeom prst="roundRect">
            <a:avLst>
              <a:gd name="adj" fmla="val 16667"/>
            </a:avLst>
          </a:prstGeom>
          <a:solidFill>
            <a:srgbClr val="FFFFFF"/>
          </a:solidFill>
          <a:ln w="28575" algn="ctr">
            <a:solidFill>
              <a:schemeClr val="accent1"/>
            </a:solidFill>
            <a:round/>
            <a:headEnd/>
            <a:tailEnd/>
          </a:ln>
          <a:effectLst>
            <a:outerShdw dist="35921" dir="2700000" algn="ctr" rotWithShape="0">
              <a:schemeClr val="bg2"/>
            </a:outerShdw>
          </a:effec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s-ES" altLang="en-US" sz="4400">
                <a:latin typeface="Arial" charset="0"/>
              </a:rPr>
              <a:t>Población y muestra</a:t>
            </a:r>
          </a:p>
        </p:txBody>
      </p:sp>
      <p:grpSp>
        <p:nvGrpSpPr>
          <p:cNvPr id="19460" name="32 Grupo"/>
          <p:cNvGrpSpPr>
            <a:grpSpLocks/>
          </p:cNvGrpSpPr>
          <p:nvPr/>
        </p:nvGrpSpPr>
        <p:grpSpPr bwMode="auto">
          <a:xfrm>
            <a:off x="527051" y="3284538"/>
            <a:ext cx="11425767" cy="461962"/>
            <a:chOff x="395536" y="3717032"/>
            <a:chExt cx="8568952" cy="461665"/>
          </a:xfrm>
        </p:grpSpPr>
        <p:sp>
          <p:nvSpPr>
            <p:cNvPr id="19461" name="29 CuadroTexto"/>
            <p:cNvSpPr txBox="1">
              <a:spLocks noChangeArrowheads="1"/>
            </p:cNvSpPr>
            <p:nvPr/>
          </p:nvSpPr>
          <p:spPr bwMode="auto">
            <a:xfrm>
              <a:off x="395536" y="3717032"/>
              <a:ext cx="19442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s-ES" altLang="en-US" sz="2400">
                  <a:latin typeface="Arial" charset="0"/>
                </a:rPr>
                <a:t>Estudiantes </a:t>
              </a:r>
            </a:p>
          </p:txBody>
        </p:sp>
        <p:sp>
          <p:nvSpPr>
            <p:cNvPr id="19462" name="30 CuadroTexto"/>
            <p:cNvSpPr txBox="1">
              <a:spLocks noChangeArrowheads="1"/>
            </p:cNvSpPr>
            <p:nvPr/>
          </p:nvSpPr>
          <p:spPr bwMode="auto">
            <a:xfrm>
              <a:off x="6876256" y="3717032"/>
              <a:ext cx="20882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s-ES" altLang="en-US" sz="2400">
                  <a:latin typeface="Arial" charset="0"/>
                </a:rPr>
                <a:t>Especialistas</a:t>
              </a:r>
            </a:p>
          </p:txBody>
        </p:sp>
        <p:sp>
          <p:nvSpPr>
            <p:cNvPr id="19463" name="31 CuadroTexto"/>
            <p:cNvSpPr txBox="1">
              <a:spLocks noChangeArrowheads="1"/>
            </p:cNvSpPr>
            <p:nvPr/>
          </p:nvSpPr>
          <p:spPr bwMode="auto">
            <a:xfrm>
              <a:off x="3563888" y="3717032"/>
              <a:ext cx="19442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s-ES" altLang="en-US" sz="2400">
                  <a:latin typeface="Arial" charset="0"/>
                </a:rPr>
                <a:t>Profesores </a:t>
              </a:r>
            </a:p>
          </p:txBody>
        </p:sp>
      </p:grpSp>
    </p:spTree>
    <p:extLst>
      <p:ext uri="{BB962C8B-B14F-4D97-AF65-F5344CB8AC3E}">
        <p14:creationId xmlns:p14="http://schemas.microsoft.com/office/powerpoint/2010/main" val="417719144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482" name="13 Grupo"/>
          <p:cNvGrpSpPr>
            <a:grpSpLocks/>
          </p:cNvGrpSpPr>
          <p:nvPr/>
        </p:nvGrpSpPr>
        <p:grpSpPr bwMode="auto">
          <a:xfrm>
            <a:off x="188384" y="342900"/>
            <a:ext cx="3843867" cy="3079750"/>
            <a:chOff x="398587" y="343281"/>
            <a:chExt cx="3845169" cy="3079857"/>
          </a:xfrm>
        </p:grpSpPr>
        <p:grpSp>
          <p:nvGrpSpPr>
            <p:cNvPr id="20494" name="3 Grupo"/>
            <p:cNvGrpSpPr>
              <a:grpSpLocks/>
            </p:cNvGrpSpPr>
            <p:nvPr/>
          </p:nvGrpSpPr>
          <p:grpSpPr bwMode="auto">
            <a:xfrm>
              <a:off x="456469" y="343281"/>
              <a:ext cx="3787287" cy="3079857"/>
              <a:chOff x="714375" y="2500313"/>
              <a:chExt cx="2714625" cy="3338512"/>
            </a:xfrm>
          </p:grpSpPr>
          <p:sp>
            <p:nvSpPr>
              <p:cNvPr id="20496" name="AutoShape 5"/>
              <p:cNvSpPr>
                <a:spLocks noChangeArrowheads="1"/>
              </p:cNvSpPr>
              <p:nvPr/>
            </p:nvSpPr>
            <p:spPr bwMode="auto">
              <a:xfrm>
                <a:off x="714375" y="3171825"/>
                <a:ext cx="2714625" cy="2667000"/>
              </a:xfrm>
              <a:prstGeom prst="roundRect">
                <a:avLst>
                  <a:gd name="adj" fmla="val 16667"/>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endParaRPr lang="en-US" altLang="en-US" sz="1800">
                  <a:latin typeface="Verdana" pitchFamily="34" charset="0"/>
                </a:endParaRPr>
              </a:p>
            </p:txBody>
          </p:sp>
          <p:sp>
            <p:nvSpPr>
              <p:cNvPr id="20497" name="AutoShape 21"/>
              <p:cNvSpPr>
                <a:spLocks noChangeArrowheads="1"/>
              </p:cNvSpPr>
              <p:nvPr/>
            </p:nvSpPr>
            <p:spPr bwMode="auto">
              <a:xfrm>
                <a:off x="785813" y="2500313"/>
                <a:ext cx="2500312" cy="500062"/>
              </a:xfrm>
              <a:prstGeom prst="roundRect">
                <a:avLst>
                  <a:gd name="adj" fmla="val 50000"/>
                </a:avLst>
              </a:prstGeom>
              <a:solidFill>
                <a:schemeClr val="bg1"/>
              </a:solidFill>
              <a:ln w="38100">
                <a:solidFill>
                  <a:schemeClr val="tx1"/>
                </a:solidFill>
                <a:round/>
                <a:headEnd/>
                <a:tailEnd/>
              </a:ln>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es-ES" altLang="en-US" sz="2800">
                    <a:latin typeface="Arial" charset="0"/>
                  </a:rPr>
                  <a:t>Teóricos</a:t>
                </a:r>
                <a:r>
                  <a:rPr lang="en-US" altLang="en-US" sz="2800">
                    <a:latin typeface="Arial" charset="0"/>
                  </a:rPr>
                  <a:t> </a:t>
                </a:r>
              </a:p>
            </p:txBody>
          </p:sp>
        </p:grpSp>
        <p:sp>
          <p:nvSpPr>
            <p:cNvPr id="20495" name="6 Rectángulo"/>
            <p:cNvSpPr>
              <a:spLocks noChangeArrowheads="1"/>
            </p:cNvSpPr>
            <p:nvPr/>
          </p:nvSpPr>
          <p:spPr bwMode="auto">
            <a:xfrm>
              <a:off x="398587" y="1293726"/>
              <a:ext cx="3796190" cy="19390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s-ES" altLang="en-US" sz="2400">
                  <a:latin typeface="Arial" charset="0"/>
                </a:rPr>
                <a:t>Histórico-lógico </a:t>
              </a:r>
            </a:p>
            <a:p>
              <a:pPr algn="ctr" eaLnBrk="1" hangingPunct="1">
                <a:spcBef>
                  <a:spcPct val="0"/>
                </a:spcBef>
                <a:buFontTx/>
                <a:buNone/>
              </a:pPr>
              <a:r>
                <a:rPr lang="es-ES" altLang="en-US" sz="2400">
                  <a:latin typeface="Arial" charset="0"/>
                </a:rPr>
                <a:t>Analítico –sintético</a:t>
              </a:r>
            </a:p>
            <a:p>
              <a:pPr algn="ctr" eaLnBrk="1" hangingPunct="1">
                <a:spcBef>
                  <a:spcPct val="0"/>
                </a:spcBef>
                <a:buFontTx/>
                <a:buNone/>
              </a:pPr>
              <a:r>
                <a:rPr lang="es-ES" altLang="en-US" sz="2400">
                  <a:latin typeface="Arial" charset="0"/>
                </a:rPr>
                <a:t>Inductivo-deductivo</a:t>
              </a:r>
            </a:p>
            <a:p>
              <a:pPr algn="ctr" eaLnBrk="1" hangingPunct="1">
                <a:spcBef>
                  <a:spcPct val="0"/>
                </a:spcBef>
                <a:buFontTx/>
                <a:buNone/>
              </a:pPr>
              <a:r>
                <a:rPr lang="es-ES" altLang="en-US" sz="2400">
                  <a:latin typeface="Arial" charset="0"/>
                </a:rPr>
                <a:t>Sistémico-estructural- funcional </a:t>
              </a:r>
            </a:p>
          </p:txBody>
        </p:sp>
      </p:grpSp>
      <p:grpSp>
        <p:nvGrpSpPr>
          <p:cNvPr id="20483" name="10 Grupo"/>
          <p:cNvGrpSpPr>
            <a:grpSpLocks/>
          </p:cNvGrpSpPr>
          <p:nvPr/>
        </p:nvGrpSpPr>
        <p:grpSpPr bwMode="auto">
          <a:xfrm>
            <a:off x="8216900" y="3297238"/>
            <a:ext cx="3786717" cy="3079750"/>
            <a:chOff x="714375" y="2500313"/>
            <a:chExt cx="2714625" cy="3338512"/>
          </a:xfrm>
        </p:grpSpPr>
        <p:sp>
          <p:nvSpPr>
            <p:cNvPr id="20492" name="AutoShape 5"/>
            <p:cNvSpPr>
              <a:spLocks noChangeArrowheads="1"/>
            </p:cNvSpPr>
            <p:nvPr/>
          </p:nvSpPr>
          <p:spPr bwMode="auto">
            <a:xfrm>
              <a:off x="714375" y="3171825"/>
              <a:ext cx="2714625" cy="2667000"/>
            </a:xfrm>
            <a:prstGeom prst="roundRect">
              <a:avLst>
                <a:gd name="adj" fmla="val 16667"/>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endParaRPr lang="en-US" altLang="en-US" sz="2000">
                <a:latin typeface="Verdana" pitchFamily="34" charset="0"/>
              </a:endParaRPr>
            </a:p>
          </p:txBody>
        </p:sp>
        <p:sp>
          <p:nvSpPr>
            <p:cNvPr id="20493" name="AutoShape 21"/>
            <p:cNvSpPr>
              <a:spLocks noChangeArrowheads="1"/>
            </p:cNvSpPr>
            <p:nvPr/>
          </p:nvSpPr>
          <p:spPr bwMode="auto">
            <a:xfrm>
              <a:off x="785813" y="2500313"/>
              <a:ext cx="2500312" cy="500062"/>
            </a:xfrm>
            <a:prstGeom prst="roundRect">
              <a:avLst>
                <a:gd name="adj" fmla="val 50000"/>
              </a:avLst>
            </a:prstGeom>
            <a:solidFill>
              <a:schemeClr val="bg1"/>
            </a:solidFill>
            <a:ln w="38100">
              <a:solidFill>
                <a:schemeClr val="tx1"/>
              </a:solidFill>
              <a:round/>
              <a:headEnd/>
              <a:tailEnd/>
            </a:ln>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es-ES" altLang="en-US">
                  <a:latin typeface="Arial" charset="0"/>
                </a:rPr>
                <a:t>Estadísticos</a:t>
              </a:r>
              <a:r>
                <a:rPr lang="en-US" altLang="en-US">
                  <a:latin typeface="Arial" charset="0"/>
                </a:rPr>
                <a:t> </a:t>
              </a:r>
            </a:p>
          </p:txBody>
        </p:sp>
      </p:grpSp>
      <p:grpSp>
        <p:nvGrpSpPr>
          <p:cNvPr id="20484" name="15 Grupo"/>
          <p:cNvGrpSpPr>
            <a:grpSpLocks/>
          </p:cNvGrpSpPr>
          <p:nvPr/>
        </p:nvGrpSpPr>
        <p:grpSpPr bwMode="auto">
          <a:xfrm>
            <a:off x="4055533" y="1738313"/>
            <a:ext cx="4057651" cy="3091831"/>
            <a:chOff x="4056185" y="1738324"/>
            <a:chExt cx="4056186" cy="3091938"/>
          </a:xfrm>
        </p:grpSpPr>
        <p:grpSp>
          <p:nvGrpSpPr>
            <p:cNvPr id="20488" name="7 Grupo"/>
            <p:cNvGrpSpPr>
              <a:grpSpLocks/>
            </p:cNvGrpSpPr>
            <p:nvPr/>
          </p:nvGrpSpPr>
          <p:grpSpPr bwMode="auto">
            <a:xfrm>
              <a:off x="4196132" y="1738324"/>
              <a:ext cx="3787287" cy="3079857"/>
              <a:chOff x="714375" y="2500313"/>
              <a:chExt cx="2714625" cy="3338512"/>
            </a:xfrm>
          </p:grpSpPr>
          <p:sp>
            <p:nvSpPr>
              <p:cNvPr id="20490" name="AutoShape 5"/>
              <p:cNvSpPr>
                <a:spLocks noChangeArrowheads="1"/>
              </p:cNvSpPr>
              <p:nvPr/>
            </p:nvSpPr>
            <p:spPr bwMode="auto">
              <a:xfrm>
                <a:off x="714375" y="3171825"/>
                <a:ext cx="2714625" cy="2667000"/>
              </a:xfrm>
              <a:prstGeom prst="roundRect">
                <a:avLst>
                  <a:gd name="adj" fmla="val 16667"/>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endParaRPr lang="en-US" altLang="en-US" sz="2000">
                  <a:latin typeface="Verdana" pitchFamily="34" charset="0"/>
                </a:endParaRPr>
              </a:p>
            </p:txBody>
          </p:sp>
          <p:sp>
            <p:nvSpPr>
              <p:cNvPr id="20491" name="AutoShape 21"/>
              <p:cNvSpPr>
                <a:spLocks noChangeArrowheads="1"/>
              </p:cNvSpPr>
              <p:nvPr/>
            </p:nvSpPr>
            <p:spPr bwMode="auto">
              <a:xfrm>
                <a:off x="785813" y="2500313"/>
                <a:ext cx="2500312" cy="500062"/>
              </a:xfrm>
              <a:prstGeom prst="roundRect">
                <a:avLst>
                  <a:gd name="adj" fmla="val 50000"/>
                </a:avLst>
              </a:prstGeom>
              <a:solidFill>
                <a:schemeClr val="bg1"/>
              </a:solidFill>
              <a:ln w="38100">
                <a:solidFill>
                  <a:schemeClr val="tx1"/>
                </a:solidFill>
                <a:round/>
                <a:headEnd/>
                <a:tailEnd/>
              </a:ln>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es-ES" altLang="en-US">
                    <a:latin typeface="Arial" charset="0"/>
                  </a:rPr>
                  <a:t>Empíricos</a:t>
                </a:r>
                <a:r>
                  <a:rPr lang="en-US" altLang="en-US">
                    <a:latin typeface="Arial" charset="0"/>
                  </a:rPr>
                  <a:t> </a:t>
                </a:r>
              </a:p>
            </p:txBody>
          </p:sp>
        </p:grpSp>
        <p:sp>
          <p:nvSpPr>
            <p:cNvPr id="20489" name="14 Rectángulo"/>
            <p:cNvSpPr>
              <a:spLocks noChangeArrowheads="1"/>
            </p:cNvSpPr>
            <p:nvPr/>
          </p:nvSpPr>
          <p:spPr bwMode="auto">
            <a:xfrm>
              <a:off x="4056185" y="2521858"/>
              <a:ext cx="4056186" cy="2308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s-ES" altLang="en-US" sz="2400">
                  <a:latin typeface="Arial" charset="0"/>
                </a:rPr>
                <a:t>Encuestas</a:t>
              </a:r>
            </a:p>
            <a:p>
              <a:pPr algn="ctr" eaLnBrk="1" hangingPunct="1">
                <a:spcBef>
                  <a:spcPct val="0"/>
                </a:spcBef>
                <a:buFontTx/>
                <a:buNone/>
              </a:pPr>
              <a:r>
                <a:rPr lang="es-ES" altLang="en-US" sz="2400">
                  <a:latin typeface="Arial" charset="0"/>
                </a:rPr>
                <a:t>Entrevista</a:t>
              </a:r>
            </a:p>
            <a:p>
              <a:pPr algn="ctr" eaLnBrk="1" hangingPunct="1">
                <a:spcBef>
                  <a:spcPct val="0"/>
                </a:spcBef>
                <a:buFontTx/>
                <a:buNone/>
              </a:pPr>
              <a:r>
                <a:rPr lang="es-ES" altLang="en-US" sz="2400">
                  <a:latin typeface="Arial" charset="0"/>
                </a:rPr>
                <a:t>Observación</a:t>
              </a:r>
            </a:p>
            <a:p>
              <a:pPr algn="ctr" eaLnBrk="1" hangingPunct="1">
                <a:spcBef>
                  <a:spcPct val="0"/>
                </a:spcBef>
                <a:buFontTx/>
                <a:buNone/>
              </a:pPr>
              <a:r>
                <a:rPr lang="es-ES" altLang="en-US" sz="2400">
                  <a:latin typeface="Arial" charset="0"/>
                </a:rPr>
                <a:t>Revisión documental</a:t>
              </a:r>
            </a:p>
            <a:p>
              <a:pPr algn="ctr" eaLnBrk="1" hangingPunct="1">
                <a:spcBef>
                  <a:spcPct val="0"/>
                </a:spcBef>
                <a:buFontTx/>
                <a:buNone/>
              </a:pPr>
              <a:r>
                <a:rPr lang="es-ES" altLang="en-US" sz="2400">
                  <a:latin typeface="Arial" charset="0"/>
                </a:rPr>
                <a:t>Triangulación </a:t>
              </a:r>
            </a:p>
            <a:p>
              <a:pPr algn="ctr" eaLnBrk="1" hangingPunct="1">
                <a:spcBef>
                  <a:spcPct val="0"/>
                </a:spcBef>
                <a:buFontTx/>
                <a:buNone/>
              </a:pPr>
              <a:r>
                <a:rPr lang="es-ES" altLang="en-US" sz="2400">
                  <a:latin typeface="Arial" charset="0"/>
                </a:rPr>
                <a:t>Criterio de especialista </a:t>
              </a:r>
            </a:p>
          </p:txBody>
        </p:sp>
      </p:grpSp>
      <p:sp>
        <p:nvSpPr>
          <p:cNvPr id="20485" name="16 Rectángulo"/>
          <p:cNvSpPr>
            <a:spLocks noChangeArrowheads="1"/>
          </p:cNvSpPr>
          <p:nvPr/>
        </p:nvSpPr>
        <p:spPr bwMode="auto">
          <a:xfrm>
            <a:off x="8593901" y="4449764"/>
            <a:ext cx="314701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s-ES" altLang="en-US" sz="2400" dirty="0">
                <a:latin typeface="Arial" charset="0"/>
              </a:rPr>
              <a:t>Distribución empírica </a:t>
            </a:r>
          </a:p>
          <a:p>
            <a:pPr algn="ctr" eaLnBrk="1" hangingPunct="1">
              <a:spcBef>
                <a:spcPct val="0"/>
              </a:spcBef>
              <a:buFontTx/>
              <a:buNone/>
            </a:pPr>
            <a:r>
              <a:rPr lang="es-ES" altLang="en-US" sz="2400" dirty="0">
                <a:latin typeface="Arial" charset="0"/>
              </a:rPr>
              <a:t>de frecuencia</a:t>
            </a:r>
          </a:p>
        </p:txBody>
      </p:sp>
      <p:sp>
        <p:nvSpPr>
          <p:cNvPr id="18" name="17 CuadroTexto"/>
          <p:cNvSpPr txBox="1"/>
          <p:nvPr/>
        </p:nvSpPr>
        <p:spPr>
          <a:xfrm>
            <a:off x="9004301" y="561975"/>
            <a:ext cx="2468033" cy="585788"/>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eaLnBrk="1" hangingPunct="1">
              <a:defRPr/>
            </a:pPr>
            <a:r>
              <a:rPr lang="es-ES" sz="3200" dirty="0"/>
              <a:t>Métodos </a:t>
            </a:r>
          </a:p>
        </p:txBody>
      </p:sp>
      <p:sp>
        <p:nvSpPr>
          <p:cNvPr id="19" name="18 CuadroTexto"/>
          <p:cNvSpPr txBox="1"/>
          <p:nvPr/>
        </p:nvSpPr>
        <p:spPr>
          <a:xfrm>
            <a:off x="996951" y="5357813"/>
            <a:ext cx="2506133" cy="584200"/>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eaLnBrk="1" hangingPunct="1">
              <a:defRPr/>
            </a:pPr>
            <a:r>
              <a:rPr lang="es-ES" sz="3200" dirty="0"/>
              <a:t>Técnicas </a:t>
            </a:r>
          </a:p>
        </p:txBody>
      </p:sp>
    </p:spTree>
    <p:extLst>
      <p:ext uri="{BB962C8B-B14F-4D97-AF65-F5344CB8AC3E}">
        <p14:creationId xmlns:p14="http://schemas.microsoft.com/office/powerpoint/2010/main" val="11318509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1"/>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11438" r="11781"/>
          <a:stretch>
            <a:fillRect/>
          </a:stretch>
        </p:blipFill>
        <p:spPr bwMode="auto">
          <a:xfrm>
            <a:off x="695400" y="333374"/>
            <a:ext cx="10813727" cy="60479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24458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1"/>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11438" r="11044"/>
          <a:stretch>
            <a:fillRect/>
          </a:stretch>
        </p:blipFill>
        <p:spPr bwMode="auto">
          <a:xfrm>
            <a:off x="983432" y="404664"/>
            <a:ext cx="10453240" cy="597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65166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35360" y="836712"/>
            <a:ext cx="11305256" cy="5262979"/>
          </a:xfrm>
          <a:prstGeom prst="rect">
            <a:avLst/>
          </a:prstGeom>
          <a:noFill/>
        </p:spPr>
        <p:txBody>
          <a:bodyPr wrap="square" rtlCol="0">
            <a:spAutoFit/>
          </a:bodyPr>
          <a:lstStyle/>
          <a:p>
            <a:pPr algn="just"/>
            <a:r>
              <a:rPr lang="es-ES" sz="2400" dirty="0">
                <a:latin typeface="Tahoma" panose="020B0604030504040204" pitchFamily="34" charset="0"/>
                <a:ea typeface="Tahoma" panose="020B0604030504040204" pitchFamily="34" charset="0"/>
                <a:cs typeface="Tahoma" panose="020B0604030504040204" pitchFamily="34" charset="0"/>
              </a:rPr>
              <a:t>L</a:t>
            </a:r>
            <a:r>
              <a:rPr lang="es-ES" sz="2400" dirty="0" smtClean="0">
                <a:latin typeface="Tahoma" panose="020B0604030504040204" pitchFamily="34" charset="0"/>
                <a:ea typeface="Tahoma" panose="020B0604030504040204" pitchFamily="34" charset="0"/>
                <a:cs typeface="Tahoma" panose="020B0604030504040204" pitchFamily="34" charset="0"/>
              </a:rPr>
              <a:t>os </a:t>
            </a:r>
            <a:r>
              <a:rPr lang="es-ES" sz="2400" dirty="0">
                <a:latin typeface="Tahoma" panose="020B0604030504040204" pitchFamily="34" charset="0"/>
                <a:ea typeface="Tahoma" panose="020B0604030504040204" pitchFamily="34" charset="0"/>
                <a:cs typeface="Tahoma" panose="020B0604030504040204" pitchFamily="34" charset="0"/>
              </a:rPr>
              <a:t>fundamentos teóricos permitieron sustentar la importancia de una buena gestión y auto gestión por parte de profesores tutores responsabilizados con la Práctica Laboral Investigativa de Recreación. Se muestran criterios y se visualizan el contexto favorable para una buena  comunicación entre la UCCFD “Manuel Fajardo” y las entidades de base (combinados deportivos), que permitan accionar en la búsqueda de soluciones a necesidades materiales y humanas (capital humano), que determinen la buena atención del estudiante durante el trascurso de la disciplina</a:t>
            </a:r>
            <a:r>
              <a:rPr lang="es-ES" sz="2400" dirty="0" smtClean="0">
                <a:latin typeface="Tahoma" panose="020B0604030504040204" pitchFamily="34" charset="0"/>
                <a:ea typeface="Tahoma" panose="020B0604030504040204" pitchFamily="34" charset="0"/>
                <a:cs typeface="Tahoma" panose="020B0604030504040204" pitchFamily="34" charset="0"/>
              </a:rPr>
              <a:t>.</a:t>
            </a:r>
          </a:p>
          <a:p>
            <a:pPr algn="just"/>
            <a:endParaRPr lang="es-ES" sz="2400" dirty="0">
              <a:latin typeface="Tahoma" panose="020B0604030504040204" pitchFamily="34" charset="0"/>
              <a:ea typeface="Tahoma" panose="020B0604030504040204" pitchFamily="34" charset="0"/>
              <a:cs typeface="Tahoma" panose="020B0604030504040204" pitchFamily="34" charset="0"/>
            </a:endParaRPr>
          </a:p>
          <a:p>
            <a:pPr algn="just"/>
            <a:r>
              <a:rPr lang="es-ES" sz="2400" dirty="0">
                <a:latin typeface="Tahoma" panose="020B0604030504040204" pitchFamily="34" charset="0"/>
                <a:ea typeface="Tahoma" panose="020B0604030504040204" pitchFamily="34" charset="0"/>
                <a:cs typeface="Tahoma" panose="020B0604030504040204" pitchFamily="34" charset="0"/>
              </a:rPr>
              <a:t>Las acciones metodológicas elaboradas responden a la necesidad de buscar vías para gestionar el proceso de la Práctica Laboral Investigativa en las cuales se aporta un sistema de acciones metodológicas atemperadas a las nuevas exigencias actuales de la Educación Superior.</a:t>
            </a:r>
          </a:p>
          <a:p>
            <a:pPr algn="just"/>
            <a:endParaRPr lang="es-ES" sz="2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826516683"/>
      </p:ext>
    </p:extLst>
  </p:cSld>
  <p:clrMapOvr>
    <a:masterClrMapping/>
  </p:clrMapOvr>
</p:sld>
</file>

<file path=ppt/theme/theme1.xml><?xml version="1.0" encoding="utf-8"?>
<a:theme xmlns:a="http://schemas.openxmlformats.org/drawingml/2006/main" name="Presentación-1">
  <a:themeElements>
    <a:clrScheme name="Custom 2">
      <a:dk1>
        <a:sysClr val="windowText" lastClr="000000"/>
      </a:dk1>
      <a:lt1>
        <a:sysClr val="window" lastClr="FFFFFF"/>
      </a:lt1>
      <a:dk2>
        <a:srgbClr val="009DD9"/>
      </a:dk2>
      <a:lt2>
        <a:srgbClr val="C7E2FA"/>
      </a:lt2>
      <a:accent1>
        <a:srgbClr val="004E6C"/>
      </a:accent1>
      <a:accent2>
        <a:srgbClr val="009DD9"/>
      </a:accent2>
      <a:accent3>
        <a:srgbClr val="0BD0D9"/>
      </a:accent3>
      <a:accent4>
        <a:srgbClr val="009DD9"/>
      </a:accent4>
      <a:accent5>
        <a:srgbClr val="10CF9B"/>
      </a:accent5>
      <a:accent6>
        <a:srgbClr val="A5C249"/>
      </a:accent6>
      <a:hlink>
        <a:srgbClr val="F49100"/>
      </a:hlink>
      <a:folHlink>
        <a:srgbClr val="85DFD0"/>
      </a:folHlink>
    </a:clrScheme>
    <a:fontScheme name="Presentación_unis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Presentación_uniss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resentación_uniss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resentación_uniss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resentación_uniss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resentación_uniss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resentación_uniss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resentación_uniss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resentación_uniss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resentación_uniss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resentación_uniss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resentación_uniss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resentación_uniss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20210708 - Identidad visual del evento.pptx" id="{2ED35978-CE40-4643-A580-79E09752A8DF}" vid="{EBFFAF2B-0F35-4C48-99B0-E109FE9C660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Presentación-1</Template>
  <TotalTime>24</TotalTime>
  <Words>824</Words>
  <Application>Microsoft Office PowerPoint</Application>
  <PresentationFormat>Personalizado</PresentationFormat>
  <Paragraphs>65</Paragraphs>
  <Slides>8</Slides>
  <Notes>1</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Presentación-1</vt:lpstr>
      <vt:lpstr>Acciones metodológicas para la gestión del proceso de la asignatura Práctica Laboral Investigativa de Recreación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Denis</dc:creator>
  <cp:lastModifiedBy>Casa_Omar</cp:lastModifiedBy>
  <cp:revision>4</cp:revision>
  <dcterms:created xsi:type="dcterms:W3CDTF">2021-07-12T20:58:12Z</dcterms:created>
  <dcterms:modified xsi:type="dcterms:W3CDTF">2021-10-11T12:36:57Z</dcterms:modified>
</cp:coreProperties>
</file>