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1"/>
  </p:notesMasterIdLst>
  <p:sldIdLst>
    <p:sldId id="256" r:id="rId2"/>
    <p:sldId id="258" r:id="rId3"/>
    <p:sldId id="259" r:id="rId4"/>
    <p:sldId id="278"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Lst>
  <p:sldSz cx="12192000" cy="6858000"/>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9C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321D1B-00FC-4B51-B653-B357905DEBA9}" type="datetimeFigureOut">
              <a:rPr lang="en-US" smtClean="0"/>
              <a:pPr/>
              <a:t>9/9/2021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758134-A203-4653-9228-0A2C8AE522FC}" type="slidenum">
              <a:rPr lang="en-US" smtClean="0"/>
              <a:pPr/>
              <a:t>‹Nº›</a:t>
            </a:fld>
            <a:endParaRPr lang="en-US"/>
          </a:p>
        </p:txBody>
      </p:sp>
    </p:spTree>
    <p:extLst>
      <p:ext uri="{BB962C8B-B14F-4D97-AF65-F5344CB8AC3E}">
        <p14:creationId xmlns:p14="http://schemas.microsoft.com/office/powerpoint/2010/main" val="1345477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3991D3-A756-48C7-8491-002D274B3733}"/>
              </a:ext>
            </a:extLst>
          </p:cNvPr>
          <p:cNvSpPr>
            <a:spLocks noGrp="1"/>
          </p:cNvSpPr>
          <p:nvPr>
            <p:ph type="title" hasCustomPrompt="1"/>
          </p:nvPr>
        </p:nvSpPr>
        <p:spPr>
          <a:xfrm>
            <a:off x="311357" y="3573017"/>
            <a:ext cx="11545283" cy="1540112"/>
          </a:xfrm>
        </p:spPr>
        <p:txBody>
          <a:bodyPr/>
          <a:lstStyle>
            <a:lvl1pPr algn="ctr">
              <a:defRPr>
                <a:solidFill>
                  <a:schemeClr val="tx1"/>
                </a:solidFill>
              </a:defRPr>
            </a:lvl1pPr>
          </a:lstStyle>
          <a:p>
            <a:r>
              <a:rPr lang="en-US" dirty="0" err="1"/>
              <a:t>Haga</a:t>
            </a:r>
            <a:r>
              <a:rPr lang="en-US" dirty="0"/>
              <a:t> </a:t>
            </a:r>
            <a:r>
              <a:rPr lang="en-US" dirty="0" err="1"/>
              <a:t>clic</a:t>
            </a:r>
            <a:r>
              <a:rPr lang="en-US" dirty="0"/>
              <a:t> para </a:t>
            </a:r>
            <a:r>
              <a:rPr lang="en-US" dirty="0" err="1"/>
              <a:t>escribir</a:t>
            </a:r>
            <a:r>
              <a:rPr lang="en-US" dirty="0"/>
              <a:t> </a:t>
            </a:r>
            <a:r>
              <a:rPr lang="en-US" dirty="0" err="1"/>
              <a:t>el</a:t>
            </a:r>
            <a:r>
              <a:rPr lang="en-US" dirty="0"/>
              <a:t> </a:t>
            </a:r>
            <a:r>
              <a:rPr lang="en-US" dirty="0" err="1"/>
              <a:t>título</a:t>
            </a:r>
            <a:r>
              <a:rPr lang="en-US" dirty="0"/>
              <a:t> de la </a:t>
            </a:r>
            <a:r>
              <a:rPr lang="en-US" dirty="0" err="1"/>
              <a:t>ponencia</a:t>
            </a:r>
            <a:r>
              <a:rPr lang="en-US" dirty="0"/>
              <a:t> o </a:t>
            </a:r>
            <a:r>
              <a:rPr lang="en-US" dirty="0" err="1"/>
              <a:t>póster</a:t>
            </a:r>
            <a:endParaRPr lang="en-US" dirty="0"/>
          </a:p>
        </p:txBody>
      </p:sp>
      <p:sp>
        <p:nvSpPr>
          <p:cNvPr id="6" name="Text Placeholder 5">
            <a:extLst>
              <a:ext uri="{FF2B5EF4-FFF2-40B4-BE49-F238E27FC236}">
                <a16:creationId xmlns:a16="http://schemas.microsoft.com/office/drawing/2014/main" id="{248EE13D-484D-4425-B47F-017A6A6A6165}"/>
              </a:ext>
            </a:extLst>
          </p:cNvPr>
          <p:cNvSpPr>
            <a:spLocks noGrp="1"/>
          </p:cNvSpPr>
          <p:nvPr>
            <p:ph type="body" sz="quarter" idx="10" hasCustomPrompt="1"/>
          </p:nvPr>
        </p:nvSpPr>
        <p:spPr>
          <a:xfrm>
            <a:off x="311356" y="1888888"/>
            <a:ext cx="11545681" cy="1540112"/>
          </a:xfrm>
        </p:spPr>
        <p:txBody>
          <a:bodyPr anchor="ctr"/>
          <a:lstStyle>
            <a:lvl1pPr marL="0" indent="0" algn="ctr">
              <a:buFontTx/>
              <a:buNone/>
              <a:defRPr>
                <a:solidFill>
                  <a:srgbClr val="089CBB"/>
                </a:solidFill>
              </a:defRPr>
            </a:lvl1pPr>
            <a:lvl2pPr marL="457200" indent="0" algn="ctr">
              <a:buFontTx/>
              <a:buNone/>
              <a:defRPr>
                <a:solidFill>
                  <a:srgbClr val="089CBB"/>
                </a:solidFill>
              </a:defRPr>
            </a:lvl2pPr>
          </a:lstStyle>
          <a:p>
            <a:pPr lvl="0"/>
            <a:r>
              <a:rPr lang="en-US" dirty="0" err="1"/>
              <a:t>Clic</a:t>
            </a:r>
            <a:r>
              <a:rPr lang="en-US" dirty="0"/>
              <a:t> para </a:t>
            </a:r>
            <a:r>
              <a:rPr lang="en-US" dirty="0" err="1"/>
              <a:t>escribir</a:t>
            </a:r>
            <a:r>
              <a:rPr lang="en-US" dirty="0"/>
              <a:t> </a:t>
            </a:r>
            <a:r>
              <a:rPr lang="en-US" dirty="0" err="1"/>
              <a:t>el</a:t>
            </a:r>
            <a:r>
              <a:rPr lang="en-US" dirty="0"/>
              <a:t> </a:t>
            </a:r>
            <a:r>
              <a:rPr lang="en-US" dirty="0" err="1"/>
              <a:t>nombre</a:t>
            </a:r>
            <a:r>
              <a:rPr lang="en-US" dirty="0"/>
              <a:t> de la </a:t>
            </a:r>
            <a:r>
              <a:rPr lang="en-US" dirty="0" err="1"/>
              <a:t>comisión</a:t>
            </a:r>
            <a:r>
              <a:rPr lang="en-US" dirty="0"/>
              <a:t> y taller</a:t>
            </a:r>
          </a:p>
          <a:p>
            <a:pPr lvl="1"/>
            <a:r>
              <a:rPr lang="en-US" dirty="0" err="1"/>
              <a:t>Clic</a:t>
            </a:r>
            <a:r>
              <a:rPr lang="en-US" dirty="0"/>
              <a:t> para </a:t>
            </a:r>
            <a:r>
              <a:rPr lang="en-US" dirty="0" err="1"/>
              <a:t>escribir</a:t>
            </a:r>
            <a:r>
              <a:rPr lang="en-US" dirty="0"/>
              <a:t> </a:t>
            </a:r>
            <a:r>
              <a:rPr lang="en-US" dirty="0" err="1"/>
              <a:t>el</a:t>
            </a:r>
            <a:r>
              <a:rPr lang="en-US" dirty="0"/>
              <a:t> </a:t>
            </a:r>
            <a:r>
              <a:rPr lang="en-US" dirty="0" err="1"/>
              <a:t>nombre</a:t>
            </a:r>
            <a:r>
              <a:rPr lang="en-US" dirty="0"/>
              <a:t> del taller</a:t>
            </a:r>
          </a:p>
        </p:txBody>
      </p:sp>
      <p:sp>
        <p:nvSpPr>
          <p:cNvPr id="5" name="Text Placeholder 4">
            <a:extLst>
              <a:ext uri="{FF2B5EF4-FFF2-40B4-BE49-F238E27FC236}">
                <a16:creationId xmlns:a16="http://schemas.microsoft.com/office/drawing/2014/main" id="{9900269A-1AC0-413F-A4A5-10D72E37D00E}"/>
              </a:ext>
            </a:extLst>
          </p:cNvPr>
          <p:cNvSpPr>
            <a:spLocks noGrp="1"/>
          </p:cNvSpPr>
          <p:nvPr>
            <p:ph type="body" sz="quarter" idx="11" hasCustomPrompt="1"/>
          </p:nvPr>
        </p:nvSpPr>
        <p:spPr>
          <a:xfrm>
            <a:off x="311150" y="5257800"/>
            <a:ext cx="11545888" cy="381000"/>
          </a:xfrm>
        </p:spPr>
        <p:txBody>
          <a:bodyPr/>
          <a:lstStyle>
            <a:lvl1pPr marL="0" indent="0" algn="ctr">
              <a:buNone/>
              <a:defRPr sz="2000"/>
            </a:lvl1pPr>
          </a:lstStyle>
          <a:p>
            <a:pPr lvl="0"/>
            <a:r>
              <a:rPr lang="en-US" dirty="0" err="1"/>
              <a:t>Haga</a:t>
            </a:r>
            <a:r>
              <a:rPr lang="en-US" dirty="0"/>
              <a:t> </a:t>
            </a:r>
            <a:r>
              <a:rPr lang="en-US" dirty="0" err="1"/>
              <a:t>clic</a:t>
            </a:r>
            <a:r>
              <a:rPr lang="en-US" dirty="0"/>
              <a:t> para </a:t>
            </a:r>
            <a:r>
              <a:rPr lang="en-US" dirty="0" err="1"/>
              <a:t>escribir</a:t>
            </a:r>
            <a:r>
              <a:rPr lang="en-US" dirty="0"/>
              <a:t> los </a:t>
            </a:r>
            <a:r>
              <a:rPr lang="en-US" dirty="0" err="1"/>
              <a:t>autores</a:t>
            </a:r>
            <a:r>
              <a:rPr lang="en-US" dirty="0"/>
              <a:t> de la </a:t>
            </a:r>
            <a:r>
              <a:rPr lang="en-US" dirty="0" err="1"/>
              <a:t>ponencia</a:t>
            </a:r>
            <a:r>
              <a:rPr lang="en-US" dirty="0"/>
              <a:t> o </a:t>
            </a:r>
            <a:r>
              <a:rPr lang="en-US" dirty="0" err="1"/>
              <a:t>póster</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A9780-B1D2-48EB-8538-10FE41139876}"/>
              </a:ext>
            </a:extLst>
          </p:cNvPr>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a:extLst>
              <a:ext uri="{FF2B5EF4-FFF2-40B4-BE49-F238E27FC236}">
                <a16:creationId xmlns:a16="http://schemas.microsoft.com/office/drawing/2014/main" id="{5CA10EA7-5343-42F9-ACBA-8717B8F0F2D3}"/>
              </a:ext>
            </a:extLst>
          </p:cNvPr>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Rectangle 3">
            <a:extLst>
              <a:ext uri="{FF2B5EF4-FFF2-40B4-BE49-F238E27FC236}">
                <a16:creationId xmlns:a16="http://schemas.microsoft.com/office/drawing/2014/main" id="{2F2F67BC-6501-48A3-88D8-124FF6D33D2E}"/>
              </a:ext>
            </a:extLst>
          </p:cNvPr>
          <p:cNvSpPr>
            <a:spLocks noGrp="1" noChangeArrowheads="1"/>
          </p:cNvSpPr>
          <p:nvPr>
            <p:ph type="ftr" sz="quarter" idx="3"/>
          </p:nvPr>
        </p:nvSpPr>
        <p:spPr bwMode="auto">
          <a:xfrm>
            <a:off x="4511824" y="6308725"/>
            <a:ext cx="5616624"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solidFill>
                  <a:srgbClr val="089CBB"/>
                </a:solidFill>
              </a:defRPr>
            </a:lvl1pPr>
          </a:lstStyle>
          <a:p>
            <a:r>
              <a:rPr lang="es-ES" altLang="en-US" dirty="0"/>
              <a:t>“Impulsando el desarrollo local sostenible”</a:t>
            </a:r>
          </a:p>
        </p:txBody>
      </p:sp>
      <p:sp>
        <p:nvSpPr>
          <p:cNvPr id="8" name="Date Placeholder 7">
            <a:extLst>
              <a:ext uri="{FF2B5EF4-FFF2-40B4-BE49-F238E27FC236}">
                <a16:creationId xmlns:a16="http://schemas.microsoft.com/office/drawing/2014/main" id="{6EEE9C97-6569-4C2C-BD72-BE66846ED09F}"/>
              </a:ext>
            </a:extLst>
          </p:cNvPr>
          <p:cNvSpPr>
            <a:spLocks noGrp="1" noChangeArrowheads="1"/>
          </p:cNvSpPr>
          <p:nvPr>
            <p:ph type="dt" sz="half" idx="2"/>
          </p:nvPr>
        </p:nvSpPr>
        <p:spPr bwMode="auto">
          <a:xfrm>
            <a:off x="143933" y="6308725"/>
            <a:ext cx="42238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089CBB"/>
                </a:solidFill>
              </a:defRPr>
            </a:lvl1pPr>
          </a:lstStyle>
          <a:p>
            <a:r>
              <a:rPr lang="es-ES" altLang="en-US" dirty="0"/>
              <a:t>VI Conferencia Científica Internacional </a:t>
            </a:r>
            <a:r>
              <a:rPr lang="es-ES" altLang="en-US" dirty="0" err="1"/>
              <a:t>YayaboCiencia</a:t>
            </a:r>
            <a:r>
              <a:rPr lang="es-ES" altLang="en-US" dirty="0"/>
              <a:t> 2021</a:t>
            </a:r>
          </a:p>
        </p:txBody>
      </p:sp>
      <p:sp>
        <p:nvSpPr>
          <p:cNvPr id="9" name="Rectangle 4">
            <a:extLst>
              <a:ext uri="{FF2B5EF4-FFF2-40B4-BE49-F238E27FC236}">
                <a16:creationId xmlns:a16="http://schemas.microsoft.com/office/drawing/2014/main" id="{81A655EC-1A99-44F3-977A-FC0A39514343}"/>
              </a:ext>
            </a:extLst>
          </p:cNvPr>
          <p:cNvSpPr>
            <a:spLocks noGrp="1" noChangeArrowheads="1"/>
          </p:cNvSpPr>
          <p:nvPr>
            <p:ph type="sldNum" sz="quarter" idx="4"/>
          </p:nvPr>
        </p:nvSpPr>
        <p:spPr bwMode="auto">
          <a:xfrm>
            <a:off x="10223501" y="6308725"/>
            <a:ext cx="182456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089CBB"/>
                </a:solidFill>
                <a:latin typeface="Arial Black" panose="020B0A04020102020204" pitchFamily="34" charset="0"/>
              </a:defRPr>
            </a:lvl1pPr>
          </a:lstStyle>
          <a:p>
            <a:fld id="{5CBD79BE-5A20-4575-81D4-E4E3B47D3FB0}" type="slidenum">
              <a:rPr lang="es-ES" altLang="en-US" smtClean="0"/>
              <a:pPr/>
              <a:t>‹Nº›</a:t>
            </a:fld>
            <a:endParaRPr lang="es-ES" altLang="en-US"/>
          </a:p>
        </p:txBody>
      </p:sp>
    </p:spTree>
    <p:extLst>
      <p:ext uri="{BB962C8B-B14F-4D97-AF65-F5344CB8AC3E}">
        <p14:creationId xmlns:p14="http://schemas.microsoft.com/office/powerpoint/2010/main" val="1470042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56E887-B079-43BF-B37C-6DDD48213A86}"/>
              </a:ext>
            </a:extLst>
          </p:cNvPr>
          <p:cNvSpPr>
            <a:spLocks noGrp="1"/>
          </p:cNvSpPr>
          <p:nvPr>
            <p:ph type="title" orient="vert"/>
          </p:nvPr>
        </p:nvSpPr>
        <p:spPr>
          <a:xfrm>
            <a:off x="9179984" y="44450"/>
            <a:ext cx="3012016" cy="5976938"/>
          </a:xfrm>
        </p:spPr>
        <p:txBody>
          <a:bodyPr vert="eaVert"/>
          <a:lstStyle/>
          <a:p>
            <a:r>
              <a:rPr lang="es-ES" smtClean="0"/>
              <a:t>Haga clic para modificar el estilo de título del patrón</a:t>
            </a:r>
            <a:endParaRPr lang="en-US"/>
          </a:p>
        </p:txBody>
      </p:sp>
      <p:sp>
        <p:nvSpPr>
          <p:cNvPr id="3" name="Vertical Text Placeholder 2">
            <a:extLst>
              <a:ext uri="{FF2B5EF4-FFF2-40B4-BE49-F238E27FC236}">
                <a16:creationId xmlns:a16="http://schemas.microsoft.com/office/drawing/2014/main" id="{E93FB384-B7E5-4342-BCF9-803989584FA0}"/>
              </a:ext>
            </a:extLst>
          </p:cNvPr>
          <p:cNvSpPr>
            <a:spLocks noGrp="1"/>
          </p:cNvSpPr>
          <p:nvPr>
            <p:ph type="body" orient="vert" idx="1"/>
          </p:nvPr>
        </p:nvSpPr>
        <p:spPr>
          <a:xfrm>
            <a:off x="143933" y="44450"/>
            <a:ext cx="8832851" cy="59769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Rectangle 3">
            <a:extLst>
              <a:ext uri="{FF2B5EF4-FFF2-40B4-BE49-F238E27FC236}">
                <a16:creationId xmlns:a16="http://schemas.microsoft.com/office/drawing/2014/main" id="{090C2E88-2D3B-4D7E-A1CB-7F0F0CA2D050}"/>
              </a:ext>
            </a:extLst>
          </p:cNvPr>
          <p:cNvSpPr>
            <a:spLocks noGrp="1" noChangeArrowheads="1"/>
          </p:cNvSpPr>
          <p:nvPr>
            <p:ph type="ftr" sz="quarter" idx="3"/>
          </p:nvPr>
        </p:nvSpPr>
        <p:spPr bwMode="auto">
          <a:xfrm>
            <a:off x="4511824" y="6308725"/>
            <a:ext cx="5616624"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solidFill>
                  <a:srgbClr val="089CBB"/>
                </a:solidFill>
              </a:defRPr>
            </a:lvl1pPr>
          </a:lstStyle>
          <a:p>
            <a:r>
              <a:rPr lang="es-ES" altLang="en-US" dirty="0"/>
              <a:t>“Impulsando el desarrollo local sostenible”</a:t>
            </a:r>
          </a:p>
        </p:txBody>
      </p:sp>
      <p:sp>
        <p:nvSpPr>
          <p:cNvPr id="8" name="Date Placeholder 7">
            <a:extLst>
              <a:ext uri="{FF2B5EF4-FFF2-40B4-BE49-F238E27FC236}">
                <a16:creationId xmlns:a16="http://schemas.microsoft.com/office/drawing/2014/main" id="{E198BA64-0415-4FA6-9E3E-525D80B71CF4}"/>
              </a:ext>
            </a:extLst>
          </p:cNvPr>
          <p:cNvSpPr>
            <a:spLocks noGrp="1" noChangeArrowheads="1"/>
          </p:cNvSpPr>
          <p:nvPr>
            <p:ph type="dt" sz="half" idx="2"/>
          </p:nvPr>
        </p:nvSpPr>
        <p:spPr bwMode="auto">
          <a:xfrm>
            <a:off x="143933" y="6308725"/>
            <a:ext cx="42238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089CBB"/>
                </a:solidFill>
              </a:defRPr>
            </a:lvl1pPr>
          </a:lstStyle>
          <a:p>
            <a:r>
              <a:rPr lang="es-ES" altLang="en-US" dirty="0"/>
              <a:t>VI Conferencia Científica Internacional </a:t>
            </a:r>
            <a:r>
              <a:rPr lang="es-ES" altLang="en-US" dirty="0" err="1"/>
              <a:t>YayaboCiencia</a:t>
            </a:r>
            <a:r>
              <a:rPr lang="es-ES" altLang="en-US" dirty="0"/>
              <a:t> 2021</a:t>
            </a:r>
          </a:p>
        </p:txBody>
      </p:sp>
      <p:sp>
        <p:nvSpPr>
          <p:cNvPr id="9" name="Rectangle 4">
            <a:extLst>
              <a:ext uri="{FF2B5EF4-FFF2-40B4-BE49-F238E27FC236}">
                <a16:creationId xmlns:a16="http://schemas.microsoft.com/office/drawing/2014/main" id="{8AE9AF1F-7AB1-4DD9-A9F9-AFFF926D74BD}"/>
              </a:ext>
            </a:extLst>
          </p:cNvPr>
          <p:cNvSpPr>
            <a:spLocks noGrp="1" noChangeArrowheads="1"/>
          </p:cNvSpPr>
          <p:nvPr>
            <p:ph type="sldNum" sz="quarter" idx="4"/>
          </p:nvPr>
        </p:nvSpPr>
        <p:spPr bwMode="auto">
          <a:xfrm>
            <a:off x="10223501" y="6308725"/>
            <a:ext cx="182456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089CBB"/>
                </a:solidFill>
                <a:latin typeface="Arial Black" panose="020B0A04020102020204" pitchFamily="34" charset="0"/>
              </a:defRPr>
            </a:lvl1pPr>
          </a:lstStyle>
          <a:p>
            <a:fld id="{5CBD79BE-5A20-4575-81D4-E4E3B47D3FB0}" type="slidenum">
              <a:rPr lang="es-ES" altLang="en-US" smtClean="0"/>
              <a:pPr/>
              <a:t>‹Nº›</a:t>
            </a:fld>
            <a:endParaRPr lang="es-ES" altLang="en-US"/>
          </a:p>
        </p:txBody>
      </p:sp>
    </p:spTree>
    <p:extLst>
      <p:ext uri="{BB962C8B-B14F-4D97-AF65-F5344CB8AC3E}">
        <p14:creationId xmlns:p14="http://schemas.microsoft.com/office/powerpoint/2010/main" val="947357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ografí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2E969-36B9-4A28-908B-C989AE8EEA33}"/>
              </a:ext>
            </a:extLst>
          </p:cNvPr>
          <p:cNvSpPr>
            <a:spLocks noGrp="1"/>
          </p:cNvSpPr>
          <p:nvPr>
            <p:ph type="title" hasCustomPrompt="1"/>
          </p:nvPr>
        </p:nvSpPr>
        <p:spPr>
          <a:xfrm>
            <a:off x="840318" y="457200"/>
            <a:ext cx="10511364" cy="811560"/>
          </a:xfrm>
        </p:spPr>
        <p:txBody>
          <a:bodyPr anchor="ctr"/>
          <a:lstStyle>
            <a:lvl1pPr algn="l">
              <a:defRPr sz="3200"/>
            </a:lvl1pPr>
          </a:lstStyle>
          <a:p>
            <a:r>
              <a:rPr lang="en-US" dirty="0" err="1"/>
              <a:t>Haga</a:t>
            </a:r>
            <a:r>
              <a:rPr lang="en-US" dirty="0"/>
              <a:t> </a:t>
            </a:r>
            <a:r>
              <a:rPr lang="en-US" dirty="0" err="1"/>
              <a:t>clic</a:t>
            </a:r>
            <a:r>
              <a:rPr lang="en-US" dirty="0"/>
              <a:t> para </a:t>
            </a:r>
            <a:r>
              <a:rPr lang="en-US" dirty="0" err="1"/>
              <a:t>escribir</a:t>
            </a:r>
            <a:r>
              <a:rPr lang="en-US" dirty="0"/>
              <a:t> </a:t>
            </a:r>
            <a:r>
              <a:rPr lang="en-US" dirty="0" err="1"/>
              <a:t>el</a:t>
            </a:r>
            <a:r>
              <a:rPr lang="en-US" dirty="0"/>
              <a:t> </a:t>
            </a:r>
            <a:r>
              <a:rPr lang="en-US" dirty="0" err="1"/>
              <a:t>nombre</a:t>
            </a:r>
            <a:r>
              <a:rPr lang="en-US" dirty="0"/>
              <a:t> del </a:t>
            </a:r>
            <a:r>
              <a:rPr lang="en-US" dirty="0" err="1"/>
              <a:t>conferencista</a:t>
            </a:r>
            <a:endParaRPr lang="en-US" dirty="0"/>
          </a:p>
        </p:txBody>
      </p:sp>
      <p:sp>
        <p:nvSpPr>
          <p:cNvPr id="3" name="Content Placeholder 2">
            <a:extLst>
              <a:ext uri="{FF2B5EF4-FFF2-40B4-BE49-F238E27FC236}">
                <a16:creationId xmlns:a16="http://schemas.microsoft.com/office/drawing/2014/main" id="{1E1A3604-A03E-47C1-A8AA-AA1CE77594B2}"/>
              </a:ext>
            </a:extLst>
          </p:cNvPr>
          <p:cNvSpPr>
            <a:spLocks noGrp="1"/>
          </p:cNvSpPr>
          <p:nvPr>
            <p:ph idx="1" hasCustomPrompt="1"/>
          </p:nvPr>
        </p:nvSpPr>
        <p:spPr>
          <a:xfrm>
            <a:off x="5183717" y="1484784"/>
            <a:ext cx="6172200" cy="4376267"/>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lvl="0"/>
            <a:r>
              <a:rPr lang="en-US" dirty="0" err="1"/>
              <a:t>Clic</a:t>
            </a:r>
            <a:r>
              <a:rPr lang="en-US" dirty="0"/>
              <a:t> </a:t>
            </a:r>
            <a:r>
              <a:rPr lang="en-US" dirty="0" err="1"/>
              <a:t>aquí</a:t>
            </a:r>
            <a:r>
              <a:rPr lang="en-US" dirty="0"/>
              <a:t> para </a:t>
            </a:r>
            <a:r>
              <a:rPr lang="en-US" dirty="0" err="1"/>
              <a:t>escribir</a:t>
            </a:r>
            <a:r>
              <a:rPr lang="en-US" dirty="0"/>
              <a:t> sus </a:t>
            </a:r>
            <a:r>
              <a:rPr lang="en-US" dirty="0" err="1"/>
              <a:t>datos</a:t>
            </a:r>
            <a:r>
              <a:rPr lang="en-US" dirty="0"/>
              <a:t> </a:t>
            </a:r>
            <a:r>
              <a:rPr lang="en-US" dirty="0" err="1"/>
              <a:t>personales</a:t>
            </a:r>
            <a:r>
              <a:rPr lang="en-US" dirty="0"/>
              <a:t> y breve </a:t>
            </a:r>
            <a:r>
              <a:rPr lang="en-US" dirty="0" err="1"/>
              <a:t>biografía</a:t>
            </a:r>
            <a:endParaRPr lang="en-US" dirty="0"/>
          </a:p>
        </p:txBody>
      </p:sp>
      <p:sp>
        <p:nvSpPr>
          <p:cNvPr id="9" name="Picture Placeholder 8">
            <a:extLst>
              <a:ext uri="{FF2B5EF4-FFF2-40B4-BE49-F238E27FC236}">
                <a16:creationId xmlns:a16="http://schemas.microsoft.com/office/drawing/2014/main" id="{F4617570-FCD6-45C1-A906-08E309FC7724}"/>
              </a:ext>
            </a:extLst>
          </p:cNvPr>
          <p:cNvSpPr>
            <a:spLocks noGrp="1"/>
          </p:cNvSpPr>
          <p:nvPr>
            <p:ph type="pic" sz="quarter" idx="13"/>
          </p:nvPr>
        </p:nvSpPr>
        <p:spPr>
          <a:xfrm>
            <a:off x="839788" y="1484313"/>
            <a:ext cx="4032250" cy="4376737"/>
          </a:xfrm>
        </p:spPr>
        <p:txBody>
          <a:bodyPr/>
          <a:lstStyle/>
          <a:p>
            <a:r>
              <a:rPr lang="es-ES" smtClean="0"/>
              <a:t>Haga clic en el icono para agregar una imagen</a:t>
            </a:r>
            <a:endParaRPr lang="en-US"/>
          </a:p>
        </p:txBody>
      </p:sp>
      <p:sp>
        <p:nvSpPr>
          <p:cNvPr id="10" name="Rectangle 3">
            <a:extLst>
              <a:ext uri="{FF2B5EF4-FFF2-40B4-BE49-F238E27FC236}">
                <a16:creationId xmlns:a16="http://schemas.microsoft.com/office/drawing/2014/main" id="{EA4845F9-9FFA-4BF0-B30F-0E04F9FF147E}"/>
              </a:ext>
            </a:extLst>
          </p:cNvPr>
          <p:cNvSpPr>
            <a:spLocks noGrp="1" noChangeArrowheads="1"/>
          </p:cNvSpPr>
          <p:nvPr>
            <p:ph type="ftr" sz="quarter" idx="3"/>
          </p:nvPr>
        </p:nvSpPr>
        <p:spPr bwMode="auto">
          <a:xfrm>
            <a:off x="4511824" y="6308725"/>
            <a:ext cx="5616624"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solidFill>
                  <a:srgbClr val="089CBB"/>
                </a:solidFill>
              </a:defRPr>
            </a:lvl1pPr>
          </a:lstStyle>
          <a:p>
            <a:r>
              <a:rPr lang="es-ES" altLang="en-US" dirty="0"/>
              <a:t>“Impulsando el desarrollo local sostenible”</a:t>
            </a:r>
          </a:p>
        </p:txBody>
      </p:sp>
      <p:sp>
        <p:nvSpPr>
          <p:cNvPr id="11" name="Rectangle 7">
            <a:extLst>
              <a:ext uri="{FF2B5EF4-FFF2-40B4-BE49-F238E27FC236}">
                <a16:creationId xmlns:a16="http://schemas.microsoft.com/office/drawing/2014/main" id="{37B22127-54FE-4C27-9C1B-C1C5734157B2}"/>
              </a:ext>
            </a:extLst>
          </p:cNvPr>
          <p:cNvSpPr>
            <a:spLocks noGrp="1" noChangeArrowheads="1"/>
          </p:cNvSpPr>
          <p:nvPr>
            <p:ph type="dt" sz="half" idx="2"/>
          </p:nvPr>
        </p:nvSpPr>
        <p:spPr bwMode="auto">
          <a:xfrm>
            <a:off x="143933" y="6308725"/>
            <a:ext cx="42238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089CBB"/>
                </a:solidFill>
              </a:defRPr>
            </a:lvl1pPr>
          </a:lstStyle>
          <a:p>
            <a:r>
              <a:rPr lang="es-ES" altLang="en-US" dirty="0"/>
              <a:t>VI Conferencia Científica Internacional </a:t>
            </a:r>
            <a:r>
              <a:rPr lang="es-ES" altLang="en-US" dirty="0" err="1"/>
              <a:t>YayaboCiencia</a:t>
            </a:r>
            <a:r>
              <a:rPr lang="es-ES" altLang="en-US" dirty="0"/>
              <a:t> 2021</a:t>
            </a:r>
          </a:p>
        </p:txBody>
      </p:sp>
      <p:sp>
        <p:nvSpPr>
          <p:cNvPr id="12" name="Rectangle 4">
            <a:extLst>
              <a:ext uri="{FF2B5EF4-FFF2-40B4-BE49-F238E27FC236}">
                <a16:creationId xmlns:a16="http://schemas.microsoft.com/office/drawing/2014/main" id="{B413D506-79C0-420A-AF25-1F2129DD3109}"/>
              </a:ext>
            </a:extLst>
          </p:cNvPr>
          <p:cNvSpPr>
            <a:spLocks noGrp="1" noChangeArrowheads="1"/>
          </p:cNvSpPr>
          <p:nvPr>
            <p:ph type="sldNum" sz="quarter" idx="4"/>
          </p:nvPr>
        </p:nvSpPr>
        <p:spPr bwMode="auto">
          <a:xfrm>
            <a:off x="10223501" y="6308725"/>
            <a:ext cx="182456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089CBB"/>
                </a:solidFill>
                <a:latin typeface="Arial Black" panose="020B0A04020102020204" pitchFamily="34" charset="0"/>
              </a:defRPr>
            </a:lvl1pPr>
          </a:lstStyle>
          <a:p>
            <a:fld id="{5CBD79BE-5A20-4575-81D4-E4E3B47D3FB0}" type="slidenum">
              <a:rPr lang="es-ES" altLang="en-US" smtClean="0"/>
              <a:pPr/>
              <a:t>‹Nº›</a:t>
            </a:fld>
            <a:endParaRPr lang="es-ES" altLang="en-US"/>
          </a:p>
        </p:txBody>
      </p:sp>
    </p:spTree>
    <p:extLst>
      <p:ext uri="{BB962C8B-B14F-4D97-AF65-F5344CB8AC3E}">
        <p14:creationId xmlns:p14="http://schemas.microsoft.com/office/powerpoint/2010/main" val="4042994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53014-B42B-4F28-9CCD-52EA47A14DD7}"/>
              </a:ext>
            </a:extLst>
          </p:cNvPr>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a:extLst>
              <a:ext uri="{FF2B5EF4-FFF2-40B4-BE49-F238E27FC236}">
                <a16:creationId xmlns:a16="http://schemas.microsoft.com/office/drawing/2014/main" id="{153B3291-570F-4239-9DC0-8F06814D33B7}"/>
              </a:ext>
            </a:extLst>
          </p:cNvPr>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Date Placeholder 9">
            <a:extLst>
              <a:ext uri="{FF2B5EF4-FFF2-40B4-BE49-F238E27FC236}">
                <a16:creationId xmlns:a16="http://schemas.microsoft.com/office/drawing/2014/main" id="{81B62642-FF8B-4338-B422-FE220EE018A0}"/>
              </a:ext>
            </a:extLst>
          </p:cNvPr>
          <p:cNvSpPr>
            <a:spLocks noGrp="1"/>
          </p:cNvSpPr>
          <p:nvPr>
            <p:ph type="dt" sz="half" idx="10"/>
          </p:nvPr>
        </p:nvSpPr>
        <p:spPr/>
        <p:txBody>
          <a:bodyPr/>
          <a:lstStyle/>
          <a:p>
            <a:r>
              <a:rPr lang="es-ES" altLang="en-US"/>
              <a:t>VI Conferencia Científica Internacional YayaboCiencia 2021</a:t>
            </a:r>
            <a:endParaRPr lang="es-ES" altLang="en-US" dirty="0"/>
          </a:p>
        </p:txBody>
      </p:sp>
      <p:sp>
        <p:nvSpPr>
          <p:cNvPr id="11" name="Footer Placeholder 10">
            <a:extLst>
              <a:ext uri="{FF2B5EF4-FFF2-40B4-BE49-F238E27FC236}">
                <a16:creationId xmlns:a16="http://schemas.microsoft.com/office/drawing/2014/main" id="{EFACF6F2-670E-474A-A793-859D6C314CD0}"/>
              </a:ext>
            </a:extLst>
          </p:cNvPr>
          <p:cNvSpPr>
            <a:spLocks noGrp="1"/>
          </p:cNvSpPr>
          <p:nvPr>
            <p:ph type="ftr" sz="quarter" idx="11"/>
          </p:nvPr>
        </p:nvSpPr>
        <p:spPr/>
        <p:txBody>
          <a:bodyPr/>
          <a:lstStyle/>
          <a:p>
            <a:r>
              <a:rPr lang="es-ES" altLang="en-US"/>
              <a:t>“Impulsando el desarrollo local sostenible”</a:t>
            </a:r>
            <a:endParaRPr lang="es-ES" altLang="en-US" dirty="0"/>
          </a:p>
        </p:txBody>
      </p:sp>
      <p:sp>
        <p:nvSpPr>
          <p:cNvPr id="12" name="Slide Number Placeholder 11">
            <a:extLst>
              <a:ext uri="{FF2B5EF4-FFF2-40B4-BE49-F238E27FC236}">
                <a16:creationId xmlns:a16="http://schemas.microsoft.com/office/drawing/2014/main" id="{E553E3AB-249B-44BE-B420-D4720415B23C}"/>
              </a:ext>
            </a:extLst>
          </p:cNvPr>
          <p:cNvSpPr>
            <a:spLocks noGrp="1"/>
          </p:cNvSpPr>
          <p:nvPr>
            <p:ph type="sldNum" sz="quarter" idx="12"/>
          </p:nvPr>
        </p:nvSpPr>
        <p:spPr/>
        <p:txBody>
          <a:bodyPr/>
          <a:lstStyle/>
          <a:p>
            <a:fld id="{5CBD79BE-5A20-4575-81D4-E4E3B47D3FB0}" type="slidenum">
              <a:rPr lang="es-ES" altLang="en-US" smtClean="0"/>
              <a:pPr/>
              <a:t>‹Nº›</a:t>
            </a:fld>
            <a:endParaRPr lang="es-ES" altLang="en-US"/>
          </a:p>
        </p:txBody>
      </p:sp>
    </p:spTree>
    <p:extLst>
      <p:ext uri="{BB962C8B-B14F-4D97-AF65-F5344CB8AC3E}">
        <p14:creationId xmlns:p14="http://schemas.microsoft.com/office/powerpoint/2010/main" val="3090315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8715E-3E13-4E2C-9FE0-CD4D312AAA21}"/>
              </a:ext>
            </a:extLst>
          </p:cNvPr>
          <p:cNvSpPr>
            <a:spLocks noGrp="1"/>
          </p:cNvSpPr>
          <p:nvPr>
            <p:ph type="title"/>
          </p:nvPr>
        </p:nvSpPr>
        <p:spPr>
          <a:xfrm>
            <a:off x="831851" y="1709739"/>
            <a:ext cx="10515600" cy="2852737"/>
          </a:xfrm>
        </p:spPr>
        <p:txBody>
          <a:bodyPr anchor="b"/>
          <a:lstStyle>
            <a:lvl1pPr>
              <a:defRPr sz="6000"/>
            </a:lvl1pPr>
          </a:lstStyle>
          <a:p>
            <a:r>
              <a:rPr lang="es-ES" smtClean="0"/>
              <a:t>Haga clic para modificar el estilo de título del patrón</a:t>
            </a:r>
            <a:endParaRPr lang="en-US"/>
          </a:p>
        </p:txBody>
      </p:sp>
      <p:sp>
        <p:nvSpPr>
          <p:cNvPr id="3" name="Text Placeholder 2">
            <a:extLst>
              <a:ext uri="{FF2B5EF4-FFF2-40B4-BE49-F238E27FC236}">
                <a16:creationId xmlns:a16="http://schemas.microsoft.com/office/drawing/2014/main" id="{C3B64DA8-8824-4489-9969-2B5CA40E562A}"/>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7" name="Rectangle 3">
            <a:extLst>
              <a:ext uri="{FF2B5EF4-FFF2-40B4-BE49-F238E27FC236}">
                <a16:creationId xmlns:a16="http://schemas.microsoft.com/office/drawing/2014/main" id="{4F528660-8452-4A5B-B748-CD4AF45E9D32}"/>
              </a:ext>
            </a:extLst>
          </p:cNvPr>
          <p:cNvSpPr>
            <a:spLocks noGrp="1" noChangeArrowheads="1"/>
          </p:cNvSpPr>
          <p:nvPr>
            <p:ph type="ftr" sz="quarter" idx="3"/>
          </p:nvPr>
        </p:nvSpPr>
        <p:spPr bwMode="auto">
          <a:xfrm>
            <a:off x="4511824" y="6308725"/>
            <a:ext cx="5616624"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solidFill>
                  <a:srgbClr val="089CBB"/>
                </a:solidFill>
              </a:defRPr>
            </a:lvl1pPr>
          </a:lstStyle>
          <a:p>
            <a:r>
              <a:rPr lang="es-ES" altLang="en-US" dirty="0"/>
              <a:t>“Impulsando el desarrollo local sostenible”</a:t>
            </a:r>
          </a:p>
        </p:txBody>
      </p:sp>
      <p:sp>
        <p:nvSpPr>
          <p:cNvPr id="8" name="Date Placeholder 7">
            <a:extLst>
              <a:ext uri="{FF2B5EF4-FFF2-40B4-BE49-F238E27FC236}">
                <a16:creationId xmlns:a16="http://schemas.microsoft.com/office/drawing/2014/main" id="{04551474-F9BF-4710-AC0E-DA43BE9BBF92}"/>
              </a:ext>
            </a:extLst>
          </p:cNvPr>
          <p:cNvSpPr>
            <a:spLocks noGrp="1" noChangeArrowheads="1"/>
          </p:cNvSpPr>
          <p:nvPr>
            <p:ph type="dt" sz="half" idx="2"/>
          </p:nvPr>
        </p:nvSpPr>
        <p:spPr bwMode="auto">
          <a:xfrm>
            <a:off x="143933" y="6308725"/>
            <a:ext cx="42238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089CBB"/>
                </a:solidFill>
              </a:defRPr>
            </a:lvl1pPr>
          </a:lstStyle>
          <a:p>
            <a:r>
              <a:rPr lang="es-ES" altLang="en-US" dirty="0"/>
              <a:t>VI Conferencia Científica Internacional </a:t>
            </a:r>
            <a:r>
              <a:rPr lang="es-ES" altLang="en-US" dirty="0" err="1"/>
              <a:t>YayaboCiencia</a:t>
            </a:r>
            <a:r>
              <a:rPr lang="es-ES" altLang="en-US" dirty="0"/>
              <a:t> 2021</a:t>
            </a:r>
          </a:p>
        </p:txBody>
      </p:sp>
      <p:sp>
        <p:nvSpPr>
          <p:cNvPr id="9" name="Rectangle 4">
            <a:extLst>
              <a:ext uri="{FF2B5EF4-FFF2-40B4-BE49-F238E27FC236}">
                <a16:creationId xmlns:a16="http://schemas.microsoft.com/office/drawing/2014/main" id="{9EA660BF-8532-4D8C-8E95-E86664A791FA}"/>
              </a:ext>
            </a:extLst>
          </p:cNvPr>
          <p:cNvSpPr>
            <a:spLocks noGrp="1" noChangeArrowheads="1"/>
          </p:cNvSpPr>
          <p:nvPr>
            <p:ph type="sldNum" sz="quarter" idx="4"/>
          </p:nvPr>
        </p:nvSpPr>
        <p:spPr bwMode="auto">
          <a:xfrm>
            <a:off x="10223501" y="6308725"/>
            <a:ext cx="182456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089CBB"/>
                </a:solidFill>
                <a:latin typeface="Arial Black" panose="020B0A04020102020204" pitchFamily="34" charset="0"/>
              </a:defRPr>
            </a:lvl1pPr>
          </a:lstStyle>
          <a:p>
            <a:fld id="{5CBD79BE-5A20-4575-81D4-E4E3B47D3FB0}" type="slidenum">
              <a:rPr lang="es-ES" altLang="en-US" smtClean="0"/>
              <a:pPr/>
              <a:t>‹Nº›</a:t>
            </a:fld>
            <a:endParaRPr lang="es-ES" altLang="en-US"/>
          </a:p>
        </p:txBody>
      </p:sp>
    </p:spTree>
    <p:extLst>
      <p:ext uri="{BB962C8B-B14F-4D97-AF65-F5344CB8AC3E}">
        <p14:creationId xmlns:p14="http://schemas.microsoft.com/office/powerpoint/2010/main" val="166729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91C13-9A96-4A69-B5AC-03154590FDEB}"/>
              </a:ext>
            </a:extLst>
          </p:cNvPr>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a:extLst>
              <a:ext uri="{FF2B5EF4-FFF2-40B4-BE49-F238E27FC236}">
                <a16:creationId xmlns:a16="http://schemas.microsoft.com/office/drawing/2014/main" id="{DBED6B44-287A-4297-9FDF-CB91AD5E092B}"/>
              </a:ext>
            </a:extLst>
          </p:cNvPr>
          <p:cNvSpPr>
            <a:spLocks noGrp="1"/>
          </p:cNvSpPr>
          <p:nvPr>
            <p:ph sz="half" idx="1"/>
          </p:nvPr>
        </p:nvSpPr>
        <p:spPr>
          <a:xfrm>
            <a:off x="152400" y="1341438"/>
            <a:ext cx="5918200" cy="46799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a:extLst>
              <a:ext uri="{FF2B5EF4-FFF2-40B4-BE49-F238E27FC236}">
                <a16:creationId xmlns:a16="http://schemas.microsoft.com/office/drawing/2014/main" id="{8AB2451C-4ECB-422F-89AB-BCC7D80F000D}"/>
              </a:ext>
            </a:extLst>
          </p:cNvPr>
          <p:cNvSpPr>
            <a:spLocks noGrp="1"/>
          </p:cNvSpPr>
          <p:nvPr>
            <p:ph sz="half" idx="2"/>
          </p:nvPr>
        </p:nvSpPr>
        <p:spPr>
          <a:xfrm>
            <a:off x="6273800" y="1341438"/>
            <a:ext cx="5918200" cy="46799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Rectangle 3">
            <a:extLst>
              <a:ext uri="{FF2B5EF4-FFF2-40B4-BE49-F238E27FC236}">
                <a16:creationId xmlns:a16="http://schemas.microsoft.com/office/drawing/2014/main" id="{BD964FCD-22F4-44D7-A5BB-8F57E3B4C6AF}"/>
              </a:ext>
            </a:extLst>
          </p:cNvPr>
          <p:cNvSpPr>
            <a:spLocks noGrp="1" noChangeArrowheads="1"/>
          </p:cNvSpPr>
          <p:nvPr>
            <p:ph type="ftr" sz="quarter" idx="3"/>
          </p:nvPr>
        </p:nvSpPr>
        <p:spPr bwMode="auto">
          <a:xfrm>
            <a:off x="4511824" y="6308725"/>
            <a:ext cx="5616624"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solidFill>
                  <a:srgbClr val="089CBB"/>
                </a:solidFill>
              </a:defRPr>
            </a:lvl1pPr>
          </a:lstStyle>
          <a:p>
            <a:r>
              <a:rPr lang="es-ES" altLang="en-US" dirty="0"/>
              <a:t>“Impulsando el desarrollo local sostenible”</a:t>
            </a:r>
          </a:p>
        </p:txBody>
      </p:sp>
      <p:sp>
        <p:nvSpPr>
          <p:cNvPr id="9" name="Rectangle 7">
            <a:extLst>
              <a:ext uri="{FF2B5EF4-FFF2-40B4-BE49-F238E27FC236}">
                <a16:creationId xmlns:a16="http://schemas.microsoft.com/office/drawing/2014/main" id="{F543E7FC-5804-4209-BBDE-0DD3F0C197A9}"/>
              </a:ext>
            </a:extLst>
          </p:cNvPr>
          <p:cNvSpPr>
            <a:spLocks noGrp="1" noChangeArrowheads="1"/>
          </p:cNvSpPr>
          <p:nvPr>
            <p:ph type="dt" sz="half" idx="10"/>
          </p:nvPr>
        </p:nvSpPr>
        <p:spPr bwMode="auto">
          <a:xfrm>
            <a:off x="143933" y="6308725"/>
            <a:ext cx="42238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089CBB"/>
                </a:solidFill>
              </a:defRPr>
            </a:lvl1pPr>
          </a:lstStyle>
          <a:p>
            <a:r>
              <a:rPr lang="es-ES" altLang="en-US" dirty="0"/>
              <a:t>VI Conferencia Científica Internacional </a:t>
            </a:r>
            <a:r>
              <a:rPr lang="es-ES" altLang="en-US" dirty="0" err="1"/>
              <a:t>YayaboCiencia</a:t>
            </a:r>
            <a:r>
              <a:rPr lang="es-ES" altLang="en-US" dirty="0"/>
              <a:t> 2021</a:t>
            </a:r>
          </a:p>
        </p:txBody>
      </p:sp>
      <p:sp>
        <p:nvSpPr>
          <p:cNvPr id="10" name="Rectangle 4">
            <a:extLst>
              <a:ext uri="{FF2B5EF4-FFF2-40B4-BE49-F238E27FC236}">
                <a16:creationId xmlns:a16="http://schemas.microsoft.com/office/drawing/2014/main" id="{154BCC1C-2B60-41D8-B21B-B4B57C14E848}"/>
              </a:ext>
            </a:extLst>
          </p:cNvPr>
          <p:cNvSpPr>
            <a:spLocks noGrp="1" noChangeArrowheads="1"/>
          </p:cNvSpPr>
          <p:nvPr>
            <p:ph type="sldNum" sz="quarter" idx="4"/>
          </p:nvPr>
        </p:nvSpPr>
        <p:spPr bwMode="auto">
          <a:xfrm>
            <a:off x="10223501" y="6308725"/>
            <a:ext cx="182456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089CBB"/>
                </a:solidFill>
                <a:latin typeface="Arial Black" panose="020B0A04020102020204" pitchFamily="34" charset="0"/>
              </a:defRPr>
            </a:lvl1pPr>
          </a:lstStyle>
          <a:p>
            <a:fld id="{5CBD79BE-5A20-4575-81D4-E4E3B47D3FB0}" type="slidenum">
              <a:rPr lang="es-ES" altLang="en-US" smtClean="0"/>
              <a:pPr/>
              <a:t>‹Nº›</a:t>
            </a:fld>
            <a:endParaRPr lang="es-ES" altLang="en-US"/>
          </a:p>
        </p:txBody>
      </p:sp>
    </p:spTree>
    <p:extLst>
      <p:ext uri="{BB962C8B-B14F-4D97-AF65-F5344CB8AC3E}">
        <p14:creationId xmlns:p14="http://schemas.microsoft.com/office/powerpoint/2010/main" val="662400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8B75-E0E1-408F-B1EC-6BA50ADF1169}"/>
              </a:ext>
            </a:extLst>
          </p:cNvPr>
          <p:cNvSpPr>
            <a:spLocks noGrp="1"/>
          </p:cNvSpPr>
          <p:nvPr>
            <p:ph type="title"/>
          </p:nvPr>
        </p:nvSpPr>
        <p:spPr>
          <a:xfrm>
            <a:off x="840317" y="365126"/>
            <a:ext cx="10515600" cy="1325563"/>
          </a:xfrm>
        </p:spPr>
        <p:txBody>
          <a:bodyPr/>
          <a:lstStyle/>
          <a:p>
            <a:r>
              <a:rPr lang="es-ES" smtClean="0"/>
              <a:t>Haga clic para modificar el estilo de título del patrón</a:t>
            </a:r>
            <a:endParaRPr lang="en-US"/>
          </a:p>
        </p:txBody>
      </p:sp>
      <p:sp>
        <p:nvSpPr>
          <p:cNvPr id="3" name="Text Placeholder 2">
            <a:extLst>
              <a:ext uri="{FF2B5EF4-FFF2-40B4-BE49-F238E27FC236}">
                <a16:creationId xmlns:a16="http://schemas.microsoft.com/office/drawing/2014/main" id="{612B89CF-EC50-465A-8662-7F26B57356CB}"/>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a:extLst>
              <a:ext uri="{FF2B5EF4-FFF2-40B4-BE49-F238E27FC236}">
                <a16:creationId xmlns:a16="http://schemas.microsoft.com/office/drawing/2014/main" id="{C3046D97-B4A1-4726-B908-4BA7096315BC}"/>
              </a:ext>
            </a:extLst>
          </p:cNvPr>
          <p:cNvSpPr>
            <a:spLocks noGrp="1"/>
          </p:cNvSpPr>
          <p:nvPr>
            <p:ph sz="half" idx="2"/>
          </p:nvPr>
        </p:nvSpPr>
        <p:spPr>
          <a:xfrm>
            <a:off x="840318" y="2505075"/>
            <a:ext cx="5158316"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a:extLst>
              <a:ext uri="{FF2B5EF4-FFF2-40B4-BE49-F238E27FC236}">
                <a16:creationId xmlns:a16="http://schemas.microsoft.com/office/drawing/2014/main" id="{8FEBC094-0F84-4AE6-8E75-BF035645B591}"/>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a:extLst>
              <a:ext uri="{FF2B5EF4-FFF2-40B4-BE49-F238E27FC236}">
                <a16:creationId xmlns:a16="http://schemas.microsoft.com/office/drawing/2014/main" id="{F5993BD8-6560-4DEA-A648-D984EE9DFD3F}"/>
              </a:ext>
            </a:extLst>
          </p:cNvPr>
          <p:cNvSpPr>
            <a:spLocks noGrp="1"/>
          </p:cNvSpPr>
          <p:nvPr>
            <p:ph sz="quarter" idx="4"/>
          </p:nvPr>
        </p:nvSpPr>
        <p:spPr>
          <a:xfrm>
            <a:off x="6172200" y="2505075"/>
            <a:ext cx="518371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Rectangle 3">
            <a:extLst>
              <a:ext uri="{FF2B5EF4-FFF2-40B4-BE49-F238E27FC236}">
                <a16:creationId xmlns:a16="http://schemas.microsoft.com/office/drawing/2014/main" id="{E3C3E63D-E60A-40AF-9736-4F9B636074FC}"/>
              </a:ext>
            </a:extLst>
          </p:cNvPr>
          <p:cNvSpPr>
            <a:spLocks noGrp="1" noChangeArrowheads="1"/>
          </p:cNvSpPr>
          <p:nvPr>
            <p:ph type="ftr" sz="quarter" idx="10"/>
          </p:nvPr>
        </p:nvSpPr>
        <p:spPr bwMode="auto">
          <a:xfrm>
            <a:off x="4511824" y="6308725"/>
            <a:ext cx="5616624"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solidFill>
                  <a:srgbClr val="089CBB"/>
                </a:solidFill>
              </a:defRPr>
            </a:lvl1pPr>
          </a:lstStyle>
          <a:p>
            <a:r>
              <a:rPr lang="es-ES" altLang="en-US" dirty="0"/>
              <a:t>“Impulsando el desarrollo local sostenible”</a:t>
            </a:r>
          </a:p>
        </p:txBody>
      </p:sp>
      <p:sp>
        <p:nvSpPr>
          <p:cNvPr id="11" name="Rectangle 7">
            <a:extLst>
              <a:ext uri="{FF2B5EF4-FFF2-40B4-BE49-F238E27FC236}">
                <a16:creationId xmlns:a16="http://schemas.microsoft.com/office/drawing/2014/main" id="{DA03C775-FAB4-468F-87B8-D68F02C77C0D}"/>
              </a:ext>
            </a:extLst>
          </p:cNvPr>
          <p:cNvSpPr>
            <a:spLocks noGrp="1" noChangeArrowheads="1"/>
          </p:cNvSpPr>
          <p:nvPr>
            <p:ph type="dt" sz="half" idx="11"/>
          </p:nvPr>
        </p:nvSpPr>
        <p:spPr bwMode="auto">
          <a:xfrm>
            <a:off x="143933" y="6308725"/>
            <a:ext cx="42238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089CBB"/>
                </a:solidFill>
              </a:defRPr>
            </a:lvl1pPr>
          </a:lstStyle>
          <a:p>
            <a:r>
              <a:rPr lang="es-ES" altLang="en-US" dirty="0"/>
              <a:t>VI Conferencia Científica Internacional </a:t>
            </a:r>
            <a:r>
              <a:rPr lang="es-ES" altLang="en-US" dirty="0" err="1"/>
              <a:t>YayaboCiencia</a:t>
            </a:r>
            <a:r>
              <a:rPr lang="es-ES" altLang="en-US" dirty="0"/>
              <a:t> 2021</a:t>
            </a:r>
          </a:p>
        </p:txBody>
      </p:sp>
      <p:sp>
        <p:nvSpPr>
          <p:cNvPr id="12" name="Rectangle 4">
            <a:extLst>
              <a:ext uri="{FF2B5EF4-FFF2-40B4-BE49-F238E27FC236}">
                <a16:creationId xmlns:a16="http://schemas.microsoft.com/office/drawing/2014/main" id="{7219ADF7-2059-4542-A176-A6CA24488416}"/>
              </a:ext>
            </a:extLst>
          </p:cNvPr>
          <p:cNvSpPr>
            <a:spLocks noGrp="1" noChangeArrowheads="1"/>
          </p:cNvSpPr>
          <p:nvPr>
            <p:ph type="sldNum" sz="quarter" idx="12"/>
          </p:nvPr>
        </p:nvSpPr>
        <p:spPr bwMode="auto">
          <a:xfrm>
            <a:off x="10223501" y="6308725"/>
            <a:ext cx="182456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089CBB"/>
                </a:solidFill>
                <a:latin typeface="Arial Black" panose="020B0A04020102020204" pitchFamily="34" charset="0"/>
              </a:defRPr>
            </a:lvl1pPr>
          </a:lstStyle>
          <a:p>
            <a:fld id="{5CBD79BE-5A20-4575-81D4-E4E3B47D3FB0}" type="slidenum">
              <a:rPr lang="es-ES" altLang="en-US" smtClean="0"/>
              <a:pPr/>
              <a:t>‹Nº›</a:t>
            </a:fld>
            <a:endParaRPr lang="es-ES" altLang="en-US"/>
          </a:p>
        </p:txBody>
      </p:sp>
    </p:spTree>
    <p:extLst>
      <p:ext uri="{BB962C8B-B14F-4D97-AF65-F5344CB8AC3E}">
        <p14:creationId xmlns:p14="http://schemas.microsoft.com/office/powerpoint/2010/main" val="429293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0A00B-D80A-4E68-8FA9-D6C0FACC608F}"/>
              </a:ext>
            </a:extLst>
          </p:cNvPr>
          <p:cNvSpPr>
            <a:spLocks noGrp="1"/>
          </p:cNvSpPr>
          <p:nvPr>
            <p:ph type="title"/>
          </p:nvPr>
        </p:nvSpPr>
        <p:spPr/>
        <p:txBody>
          <a:bodyPr/>
          <a:lstStyle/>
          <a:p>
            <a:r>
              <a:rPr lang="es-ES" smtClean="0"/>
              <a:t>Haga clic para modificar el estilo de título del patrón</a:t>
            </a:r>
            <a:endParaRPr lang="en-US"/>
          </a:p>
        </p:txBody>
      </p:sp>
      <p:sp>
        <p:nvSpPr>
          <p:cNvPr id="6" name="Rectangle 3">
            <a:extLst>
              <a:ext uri="{FF2B5EF4-FFF2-40B4-BE49-F238E27FC236}">
                <a16:creationId xmlns:a16="http://schemas.microsoft.com/office/drawing/2014/main" id="{54A5A5BB-1B96-4F73-88E8-5B9DA5FCC615}"/>
              </a:ext>
            </a:extLst>
          </p:cNvPr>
          <p:cNvSpPr>
            <a:spLocks noGrp="1" noChangeArrowheads="1"/>
          </p:cNvSpPr>
          <p:nvPr>
            <p:ph type="ftr" sz="quarter" idx="3"/>
          </p:nvPr>
        </p:nvSpPr>
        <p:spPr bwMode="auto">
          <a:xfrm>
            <a:off x="4511824" y="6308725"/>
            <a:ext cx="5616624"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solidFill>
                  <a:srgbClr val="089CBB"/>
                </a:solidFill>
              </a:defRPr>
            </a:lvl1pPr>
          </a:lstStyle>
          <a:p>
            <a:r>
              <a:rPr lang="es-ES" altLang="en-US" dirty="0"/>
              <a:t>“Impulsando el desarrollo local sostenible”</a:t>
            </a:r>
          </a:p>
        </p:txBody>
      </p:sp>
      <p:sp>
        <p:nvSpPr>
          <p:cNvPr id="7" name="Rectangle 7">
            <a:extLst>
              <a:ext uri="{FF2B5EF4-FFF2-40B4-BE49-F238E27FC236}">
                <a16:creationId xmlns:a16="http://schemas.microsoft.com/office/drawing/2014/main" id="{E3490AC5-2E5C-4D2D-B190-17D153AC7BC6}"/>
              </a:ext>
            </a:extLst>
          </p:cNvPr>
          <p:cNvSpPr>
            <a:spLocks noGrp="1" noChangeArrowheads="1"/>
          </p:cNvSpPr>
          <p:nvPr>
            <p:ph type="dt" sz="half" idx="2"/>
          </p:nvPr>
        </p:nvSpPr>
        <p:spPr bwMode="auto">
          <a:xfrm>
            <a:off x="143933" y="6308725"/>
            <a:ext cx="42238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089CBB"/>
                </a:solidFill>
              </a:defRPr>
            </a:lvl1pPr>
          </a:lstStyle>
          <a:p>
            <a:r>
              <a:rPr lang="es-ES" altLang="en-US" dirty="0"/>
              <a:t>VI Conferencia Científica Internacional </a:t>
            </a:r>
            <a:r>
              <a:rPr lang="es-ES" altLang="en-US" dirty="0" err="1"/>
              <a:t>YayaboCiencia</a:t>
            </a:r>
            <a:r>
              <a:rPr lang="es-ES" altLang="en-US" dirty="0"/>
              <a:t> 2021</a:t>
            </a:r>
          </a:p>
        </p:txBody>
      </p:sp>
      <p:sp>
        <p:nvSpPr>
          <p:cNvPr id="8" name="Rectangle 4">
            <a:extLst>
              <a:ext uri="{FF2B5EF4-FFF2-40B4-BE49-F238E27FC236}">
                <a16:creationId xmlns:a16="http://schemas.microsoft.com/office/drawing/2014/main" id="{F60A5FB9-F131-4B9D-BC1F-5E05493D1B0F}"/>
              </a:ext>
            </a:extLst>
          </p:cNvPr>
          <p:cNvSpPr>
            <a:spLocks noGrp="1" noChangeArrowheads="1"/>
          </p:cNvSpPr>
          <p:nvPr>
            <p:ph type="sldNum" sz="quarter" idx="4"/>
          </p:nvPr>
        </p:nvSpPr>
        <p:spPr bwMode="auto">
          <a:xfrm>
            <a:off x="10223501" y="6308725"/>
            <a:ext cx="182456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089CBB"/>
                </a:solidFill>
                <a:latin typeface="Arial Black" panose="020B0A04020102020204" pitchFamily="34" charset="0"/>
              </a:defRPr>
            </a:lvl1pPr>
          </a:lstStyle>
          <a:p>
            <a:fld id="{5CBD79BE-5A20-4575-81D4-E4E3B47D3FB0}" type="slidenum">
              <a:rPr lang="es-ES" altLang="en-US" smtClean="0"/>
              <a:pPr/>
              <a:t>‹Nº›</a:t>
            </a:fld>
            <a:endParaRPr lang="es-ES" altLang="en-US"/>
          </a:p>
        </p:txBody>
      </p:sp>
    </p:spTree>
    <p:extLst>
      <p:ext uri="{BB962C8B-B14F-4D97-AF65-F5344CB8AC3E}">
        <p14:creationId xmlns:p14="http://schemas.microsoft.com/office/powerpoint/2010/main" val="3747444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3064F97E-A2A1-4AA4-9391-5AD9F64F95F3}"/>
              </a:ext>
            </a:extLst>
          </p:cNvPr>
          <p:cNvSpPr>
            <a:spLocks noGrp="1" noChangeArrowheads="1"/>
          </p:cNvSpPr>
          <p:nvPr>
            <p:ph type="ftr" sz="quarter" idx="3"/>
          </p:nvPr>
        </p:nvSpPr>
        <p:spPr bwMode="auto">
          <a:xfrm>
            <a:off x="4511824" y="6308725"/>
            <a:ext cx="5616624"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solidFill>
                  <a:srgbClr val="089CBB"/>
                </a:solidFill>
              </a:defRPr>
            </a:lvl1pPr>
          </a:lstStyle>
          <a:p>
            <a:r>
              <a:rPr lang="es-ES" altLang="en-US" dirty="0"/>
              <a:t>“Impulsando el desarrollo local sostenible”</a:t>
            </a:r>
          </a:p>
        </p:txBody>
      </p:sp>
      <p:sp>
        <p:nvSpPr>
          <p:cNvPr id="6" name="Rectangle 7">
            <a:extLst>
              <a:ext uri="{FF2B5EF4-FFF2-40B4-BE49-F238E27FC236}">
                <a16:creationId xmlns:a16="http://schemas.microsoft.com/office/drawing/2014/main" id="{E52C2B5D-7D9C-44EA-9BDF-37B50670E688}"/>
              </a:ext>
            </a:extLst>
          </p:cNvPr>
          <p:cNvSpPr>
            <a:spLocks noGrp="1" noChangeArrowheads="1"/>
          </p:cNvSpPr>
          <p:nvPr>
            <p:ph type="dt" sz="half" idx="2"/>
          </p:nvPr>
        </p:nvSpPr>
        <p:spPr bwMode="auto">
          <a:xfrm>
            <a:off x="143933" y="6308725"/>
            <a:ext cx="42238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089CBB"/>
                </a:solidFill>
              </a:defRPr>
            </a:lvl1pPr>
          </a:lstStyle>
          <a:p>
            <a:r>
              <a:rPr lang="es-ES" altLang="en-US" dirty="0"/>
              <a:t>VI Conferencia Científica Internacional </a:t>
            </a:r>
            <a:r>
              <a:rPr lang="es-ES" altLang="en-US" dirty="0" err="1"/>
              <a:t>YayaboCiencia</a:t>
            </a:r>
            <a:r>
              <a:rPr lang="es-ES" altLang="en-US" dirty="0"/>
              <a:t> 2021</a:t>
            </a:r>
          </a:p>
        </p:txBody>
      </p:sp>
      <p:sp>
        <p:nvSpPr>
          <p:cNvPr id="7" name="Rectangle 4">
            <a:extLst>
              <a:ext uri="{FF2B5EF4-FFF2-40B4-BE49-F238E27FC236}">
                <a16:creationId xmlns:a16="http://schemas.microsoft.com/office/drawing/2014/main" id="{4A0DBAA6-92B9-407E-B62A-03AA919F1A93}"/>
              </a:ext>
            </a:extLst>
          </p:cNvPr>
          <p:cNvSpPr>
            <a:spLocks noGrp="1" noChangeArrowheads="1"/>
          </p:cNvSpPr>
          <p:nvPr>
            <p:ph type="sldNum" sz="quarter" idx="4"/>
          </p:nvPr>
        </p:nvSpPr>
        <p:spPr bwMode="auto">
          <a:xfrm>
            <a:off x="10223501" y="6308725"/>
            <a:ext cx="182456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089CBB"/>
                </a:solidFill>
                <a:latin typeface="Arial Black" panose="020B0A04020102020204" pitchFamily="34" charset="0"/>
              </a:defRPr>
            </a:lvl1pPr>
          </a:lstStyle>
          <a:p>
            <a:fld id="{5CBD79BE-5A20-4575-81D4-E4E3B47D3FB0}" type="slidenum">
              <a:rPr lang="es-ES" altLang="en-US" smtClean="0"/>
              <a:pPr/>
              <a:t>‹Nº›</a:t>
            </a:fld>
            <a:endParaRPr lang="es-ES" altLang="en-US"/>
          </a:p>
        </p:txBody>
      </p:sp>
    </p:spTree>
    <p:extLst>
      <p:ext uri="{BB962C8B-B14F-4D97-AF65-F5344CB8AC3E}">
        <p14:creationId xmlns:p14="http://schemas.microsoft.com/office/powerpoint/2010/main" val="739960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2E969-36B9-4A28-908B-C989AE8EEA33}"/>
              </a:ext>
            </a:extLst>
          </p:cNvPr>
          <p:cNvSpPr>
            <a:spLocks noGrp="1"/>
          </p:cNvSpPr>
          <p:nvPr>
            <p:ph type="title"/>
          </p:nvPr>
        </p:nvSpPr>
        <p:spPr>
          <a:xfrm>
            <a:off x="840318" y="457200"/>
            <a:ext cx="3932767" cy="1600200"/>
          </a:xfrm>
        </p:spPr>
        <p:txBody>
          <a:bodyPr anchor="b"/>
          <a:lstStyle>
            <a:lvl1pPr>
              <a:defRPr sz="3200"/>
            </a:lvl1pPr>
          </a:lstStyle>
          <a:p>
            <a:r>
              <a:rPr lang="es-ES" smtClean="0"/>
              <a:t>Haga clic para modificar el estilo de título del patrón</a:t>
            </a:r>
            <a:endParaRPr lang="en-US"/>
          </a:p>
        </p:txBody>
      </p:sp>
      <p:sp>
        <p:nvSpPr>
          <p:cNvPr id="3" name="Content Placeholder 2">
            <a:extLst>
              <a:ext uri="{FF2B5EF4-FFF2-40B4-BE49-F238E27FC236}">
                <a16:creationId xmlns:a16="http://schemas.microsoft.com/office/drawing/2014/main" id="{1E1A3604-A03E-47C1-A8AA-AA1CE77594B2}"/>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a:extLst>
              <a:ext uri="{FF2B5EF4-FFF2-40B4-BE49-F238E27FC236}">
                <a16:creationId xmlns:a16="http://schemas.microsoft.com/office/drawing/2014/main" id="{2C6EA7EE-5A24-478F-AF49-7274113B0D40}"/>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8" name="Rectangle 3">
            <a:extLst>
              <a:ext uri="{FF2B5EF4-FFF2-40B4-BE49-F238E27FC236}">
                <a16:creationId xmlns:a16="http://schemas.microsoft.com/office/drawing/2014/main" id="{A8B0A379-4924-4B29-AA1B-E2AAB38D3967}"/>
              </a:ext>
            </a:extLst>
          </p:cNvPr>
          <p:cNvSpPr>
            <a:spLocks noGrp="1" noChangeArrowheads="1"/>
          </p:cNvSpPr>
          <p:nvPr>
            <p:ph type="ftr" sz="quarter" idx="3"/>
          </p:nvPr>
        </p:nvSpPr>
        <p:spPr bwMode="auto">
          <a:xfrm>
            <a:off x="4511824" y="6308725"/>
            <a:ext cx="5616624"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solidFill>
                  <a:srgbClr val="089CBB"/>
                </a:solidFill>
              </a:defRPr>
            </a:lvl1pPr>
          </a:lstStyle>
          <a:p>
            <a:r>
              <a:rPr lang="es-ES" altLang="en-US" dirty="0"/>
              <a:t>“Impulsando el desarrollo local sostenible”</a:t>
            </a:r>
          </a:p>
        </p:txBody>
      </p:sp>
      <p:sp>
        <p:nvSpPr>
          <p:cNvPr id="9" name="Rectangle 7">
            <a:extLst>
              <a:ext uri="{FF2B5EF4-FFF2-40B4-BE49-F238E27FC236}">
                <a16:creationId xmlns:a16="http://schemas.microsoft.com/office/drawing/2014/main" id="{E938D448-E597-4020-8F36-B33ED593FF45}"/>
              </a:ext>
            </a:extLst>
          </p:cNvPr>
          <p:cNvSpPr>
            <a:spLocks noGrp="1" noChangeArrowheads="1"/>
          </p:cNvSpPr>
          <p:nvPr>
            <p:ph type="dt" sz="half" idx="10"/>
          </p:nvPr>
        </p:nvSpPr>
        <p:spPr bwMode="auto">
          <a:xfrm>
            <a:off x="143933" y="6308725"/>
            <a:ext cx="42238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089CBB"/>
                </a:solidFill>
              </a:defRPr>
            </a:lvl1pPr>
          </a:lstStyle>
          <a:p>
            <a:r>
              <a:rPr lang="es-ES" altLang="en-US" dirty="0"/>
              <a:t>VI Conferencia Científica Internacional </a:t>
            </a:r>
            <a:r>
              <a:rPr lang="es-ES" altLang="en-US" dirty="0" err="1"/>
              <a:t>YayaboCiencia</a:t>
            </a:r>
            <a:r>
              <a:rPr lang="es-ES" altLang="en-US" dirty="0"/>
              <a:t> 2021</a:t>
            </a:r>
          </a:p>
        </p:txBody>
      </p:sp>
      <p:sp>
        <p:nvSpPr>
          <p:cNvPr id="10" name="Rectangle 4">
            <a:extLst>
              <a:ext uri="{FF2B5EF4-FFF2-40B4-BE49-F238E27FC236}">
                <a16:creationId xmlns:a16="http://schemas.microsoft.com/office/drawing/2014/main" id="{3072331B-BB80-40B1-B846-1EA323361DAE}"/>
              </a:ext>
            </a:extLst>
          </p:cNvPr>
          <p:cNvSpPr>
            <a:spLocks noGrp="1" noChangeArrowheads="1"/>
          </p:cNvSpPr>
          <p:nvPr>
            <p:ph type="sldNum" sz="quarter" idx="4"/>
          </p:nvPr>
        </p:nvSpPr>
        <p:spPr bwMode="auto">
          <a:xfrm>
            <a:off x="10223501" y="6308725"/>
            <a:ext cx="182456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089CBB"/>
                </a:solidFill>
                <a:latin typeface="Arial Black" panose="020B0A04020102020204" pitchFamily="34" charset="0"/>
              </a:defRPr>
            </a:lvl1pPr>
          </a:lstStyle>
          <a:p>
            <a:fld id="{5CBD79BE-5A20-4575-81D4-E4E3B47D3FB0}" type="slidenum">
              <a:rPr lang="es-ES" altLang="en-US" smtClean="0"/>
              <a:pPr/>
              <a:t>‹Nº›</a:t>
            </a:fld>
            <a:endParaRPr lang="es-ES" altLang="en-US"/>
          </a:p>
        </p:txBody>
      </p:sp>
    </p:spTree>
    <p:extLst>
      <p:ext uri="{BB962C8B-B14F-4D97-AF65-F5344CB8AC3E}">
        <p14:creationId xmlns:p14="http://schemas.microsoft.com/office/powerpoint/2010/main" val="2511688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6B819418-12E0-416C-9D2D-32AF3F06E76B}"/>
              </a:ext>
            </a:extLst>
          </p:cNvPr>
          <p:cNvSpPr>
            <a:spLocks noGrp="1" noChangeArrowheads="1"/>
          </p:cNvSpPr>
          <p:nvPr>
            <p:ph type="ftr" sz="quarter" idx="3"/>
          </p:nvPr>
        </p:nvSpPr>
        <p:spPr bwMode="auto">
          <a:xfrm>
            <a:off x="4511824" y="6308725"/>
            <a:ext cx="5616624"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solidFill>
                  <a:srgbClr val="089CBB"/>
                </a:solidFill>
              </a:defRPr>
            </a:lvl1pPr>
          </a:lstStyle>
          <a:p>
            <a:r>
              <a:rPr lang="es-ES" altLang="en-US" dirty="0"/>
              <a:t>“Impulsando el desarrollo local sostenible”</a:t>
            </a:r>
          </a:p>
        </p:txBody>
      </p:sp>
      <p:sp>
        <p:nvSpPr>
          <p:cNvPr id="4101" name="Rectangle 5">
            <a:extLst>
              <a:ext uri="{FF2B5EF4-FFF2-40B4-BE49-F238E27FC236}">
                <a16:creationId xmlns:a16="http://schemas.microsoft.com/office/drawing/2014/main" id="{076D6AB1-5BB4-464D-B214-B9EE2BD2C7FC}"/>
              </a:ext>
            </a:extLst>
          </p:cNvPr>
          <p:cNvSpPr>
            <a:spLocks noGrp="1" noChangeArrowheads="1"/>
          </p:cNvSpPr>
          <p:nvPr>
            <p:ph type="title"/>
          </p:nvPr>
        </p:nvSpPr>
        <p:spPr bwMode="auto">
          <a:xfrm>
            <a:off x="143933" y="44451"/>
            <a:ext cx="12048067"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dirty="0"/>
              <a:t>Haga clic para cambiar el estilo de título	</a:t>
            </a:r>
          </a:p>
        </p:txBody>
      </p:sp>
      <p:sp>
        <p:nvSpPr>
          <p:cNvPr id="4102" name="Rectangle 6">
            <a:extLst>
              <a:ext uri="{FF2B5EF4-FFF2-40B4-BE49-F238E27FC236}">
                <a16:creationId xmlns:a16="http://schemas.microsoft.com/office/drawing/2014/main" id="{765CEA98-DF11-48A1-B330-CB3DD9BF2934}"/>
              </a:ext>
            </a:extLst>
          </p:cNvPr>
          <p:cNvSpPr>
            <a:spLocks noGrp="1" noChangeArrowheads="1"/>
          </p:cNvSpPr>
          <p:nvPr>
            <p:ph type="body" idx="1"/>
          </p:nvPr>
        </p:nvSpPr>
        <p:spPr bwMode="auto">
          <a:xfrm>
            <a:off x="152400" y="1341438"/>
            <a:ext cx="12039600" cy="467995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4103" name="Rectangle 7">
            <a:extLst>
              <a:ext uri="{FF2B5EF4-FFF2-40B4-BE49-F238E27FC236}">
                <a16:creationId xmlns:a16="http://schemas.microsoft.com/office/drawing/2014/main" id="{A030CEF3-C609-4F76-ADEE-1A2B9329155A}"/>
              </a:ext>
            </a:extLst>
          </p:cNvPr>
          <p:cNvSpPr>
            <a:spLocks noGrp="1" noChangeArrowheads="1"/>
          </p:cNvSpPr>
          <p:nvPr>
            <p:ph type="dt" sz="half" idx="2"/>
          </p:nvPr>
        </p:nvSpPr>
        <p:spPr bwMode="auto">
          <a:xfrm>
            <a:off x="143933" y="6308725"/>
            <a:ext cx="42238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089CBB"/>
                </a:solidFill>
              </a:defRPr>
            </a:lvl1pPr>
          </a:lstStyle>
          <a:p>
            <a:r>
              <a:rPr lang="es-ES" altLang="en-US" dirty="0"/>
              <a:t>VI Conferencia Científica Internacional </a:t>
            </a:r>
            <a:r>
              <a:rPr lang="es-ES" altLang="en-US" dirty="0" err="1"/>
              <a:t>YayaboCiencia</a:t>
            </a:r>
            <a:r>
              <a:rPr lang="es-ES" altLang="en-US" dirty="0"/>
              <a:t> 2021</a:t>
            </a:r>
          </a:p>
        </p:txBody>
      </p:sp>
      <p:sp>
        <p:nvSpPr>
          <p:cNvPr id="4100" name="Rectangle 4">
            <a:extLst>
              <a:ext uri="{FF2B5EF4-FFF2-40B4-BE49-F238E27FC236}">
                <a16:creationId xmlns:a16="http://schemas.microsoft.com/office/drawing/2014/main" id="{3C0CF148-7205-4541-8598-435804A65E41}"/>
              </a:ext>
            </a:extLst>
          </p:cNvPr>
          <p:cNvSpPr>
            <a:spLocks noGrp="1" noChangeArrowheads="1"/>
          </p:cNvSpPr>
          <p:nvPr>
            <p:ph type="sldNum" sz="quarter" idx="4"/>
          </p:nvPr>
        </p:nvSpPr>
        <p:spPr bwMode="auto">
          <a:xfrm>
            <a:off x="10223501" y="6308725"/>
            <a:ext cx="182456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089CBB"/>
                </a:solidFill>
                <a:latin typeface="Arial Black" panose="020B0A04020102020204" pitchFamily="34" charset="0"/>
              </a:defRPr>
            </a:lvl1pPr>
          </a:lstStyle>
          <a:p>
            <a:fld id="{5CBD79BE-5A20-4575-81D4-E4E3B47D3FB0}" type="slidenum">
              <a:rPr lang="es-ES" altLang="en-US" smtClean="0"/>
              <a:pPr/>
              <a:t>‹Nº›</a:t>
            </a:fld>
            <a:endParaRPr lang="es-ES" altLang="en-US"/>
          </a:p>
        </p:txBody>
      </p:sp>
    </p:spTree>
  </p:cSld>
  <p:clrMap bg1="lt1" tx1="dk1" bg2="lt2" tx2="dk2" accent1="accent1" accent2="accent2" accent3="accent3" accent4="accent4" accent5="accent5" accent6="accent6" hlink="hlink" folHlink="folHlink"/>
  <p:sldLayoutIdLst>
    <p:sldLayoutId id="2147483650" r:id="rId1"/>
    <p:sldLayoutId id="2147483658" r:id="rId2"/>
    <p:sldLayoutId id="2147483652" r:id="rId3"/>
    <p:sldLayoutId id="2147483653" r:id="rId4"/>
    <p:sldLayoutId id="2147483654" r:id="rId5"/>
    <p:sldLayoutId id="2147483655" r:id="rId6"/>
    <p:sldLayoutId id="2147483656" r:id="rId7"/>
    <p:sldLayoutId id="2147483657" r:id="rId8"/>
    <p:sldLayoutId id="2147483662" r:id="rId9"/>
    <p:sldLayoutId id="2147483660" r:id="rId10"/>
    <p:sldLayoutId id="2147483661" r:id="rId11"/>
  </p:sldLayoutIdLst>
  <p:txStyles>
    <p:titleStyle>
      <a:lvl1pPr algn="l" rtl="0" eaLnBrk="1" fontAlgn="base" hangingPunct="1">
        <a:spcBef>
          <a:spcPct val="0"/>
        </a:spcBef>
        <a:spcAft>
          <a:spcPct val="0"/>
        </a:spcAft>
        <a:defRPr sz="3600" b="1" kern="1200">
          <a:solidFill>
            <a:srgbClr val="089CBB"/>
          </a:solidFill>
          <a:latin typeface="+mj-lt"/>
          <a:ea typeface="+mj-ea"/>
          <a:cs typeface="+mj-cs"/>
        </a:defRPr>
      </a:lvl1pPr>
      <a:lvl2pPr algn="l" rtl="0" eaLnBrk="1" fontAlgn="base" hangingPunct="1">
        <a:spcBef>
          <a:spcPct val="0"/>
        </a:spcBef>
        <a:spcAft>
          <a:spcPct val="0"/>
        </a:spcAft>
        <a:defRPr sz="3600">
          <a:solidFill>
            <a:schemeClr val="tx1"/>
          </a:solidFill>
          <a:latin typeface="Arial" panose="020B0604020202020204" pitchFamily="34" charset="0"/>
        </a:defRPr>
      </a:lvl2pPr>
      <a:lvl3pPr algn="l" rtl="0" eaLnBrk="1" fontAlgn="base" hangingPunct="1">
        <a:spcBef>
          <a:spcPct val="0"/>
        </a:spcBef>
        <a:spcAft>
          <a:spcPct val="0"/>
        </a:spcAft>
        <a:defRPr sz="3600">
          <a:solidFill>
            <a:schemeClr val="tx1"/>
          </a:solidFill>
          <a:latin typeface="Arial" panose="020B0604020202020204" pitchFamily="34" charset="0"/>
        </a:defRPr>
      </a:lvl3pPr>
      <a:lvl4pPr algn="l" rtl="0" eaLnBrk="1" fontAlgn="base" hangingPunct="1">
        <a:spcBef>
          <a:spcPct val="0"/>
        </a:spcBef>
        <a:spcAft>
          <a:spcPct val="0"/>
        </a:spcAft>
        <a:defRPr sz="3600">
          <a:solidFill>
            <a:schemeClr val="tx1"/>
          </a:solidFill>
          <a:latin typeface="Arial" panose="020B0604020202020204" pitchFamily="34" charset="0"/>
        </a:defRPr>
      </a:lvl4pPr>
      <a:lvl5pPr algn="l" rtl="0" eaLnBrk="1" fontAlgn="base" hangingPunct="1">
        <a:spcBef>
          <a:spcPct val="0"/>
        </a:spcBef>
        <a:spcAft>
          <a:spcPct val="0"/>
        </a:spcAft>
        <a:defRPr sz="3600">
          <a:solidFill>
            <a:schemeClr val="tx1"/>
          </a:solidFill>
          <a:latin typeface="Arial" panose="020B0604020202020204" pitchFamily="34" charset="0"/>
        </a:defRPr>
      </a:lvl5pPr>
      <a:lvl6pPr marL="457200" algn="l" rtl="0" eaLnBrk="1" fontAlgn="base" hangingPunct="1">
        <a:spcBef>
          <a:spcPct val="0"/>
        </a:spcBef>
        <a:spcAft>
          <a:spcPct val="0"/>
        </a:spcAft>
        <a:defRPr sz="3600">
          <a:solidFill>
            <a:schemeClr val="tx1"/>
          </a:solidFill>
          <a:latin typeface="Arial" panose="020B0604020202020204" pitchFamily="34" charset="0"/>
        </a:defRPr>
      </a:lvl6pPr>
      <a:lvl7pPr marL="914400" algn="l" rtl="0" eaLnBrk="1" fontAlgn="base" hangingPunct="1">
        <a:spcBef>
          <a:spcPct val="0"/>
        </a:spcBef>
        <a:spcAft>
          <a:spcPct val="0"/>
        </a:spcAft>
        <a:defRPr sz="3600">
          <a:solidFill>
            <a:schemeClr val="tx1"/>
          </a:solidFill>
          <a:latin typeface="Arial" panose="020B0604020202020204" pitchFamily="34" charset="0"/>
        </a:defRPr>
      </a:lvl7pPr>
      <a:lvl8pPr marL="1371600" algn="l" rtl="0" eaLnBrk="1" fontAlgn="base" hangingPunct="1">
        <a:spcBef>
          <a:spcPct val="0"/>
        </a:spcBef>
        <a:spcAft>
          <a:spcPct val="0"/>
        </a:spcAft>
        <a:defRPr sz="3600">
          <a:solidFill>
            <a:schemeClr val="tx1"/>
          </a:solidFill>
          <a:latin typeface="Arial" panose="020B0604020202020204" pitchFamily="34" charset="0"/>
        </a:defRPr>
      </a:lvl8pPr>
      <a:lvl9pPr marL="1828800" algn="l" rtl="0" eaLnBrk="1" fontAlgn="base" hangingPunct="1">
        <a:spcBef>
          <a:spcPct val="0"/>
        </a:spcBef>
        <a:spcAft>
          <a:spcPct val="0"/>
        </a:spcAft>
        <a:defRPr sz="3600">
          <a:solidFill>
            <a:schemeClr val="tx1"/>
          </a:solidFill>
          <a:latin typeface="Arial" panose="020B0604020202020204" pitchFamily="34" charset="0"/>
        </a:defRPr>
      </a:lvl9pPr>
    </p:titleStyle>
    <p:bodyStyle>
      <a:lvl1pPr marL="342900" indent="-342900" algn="l" rtl="0" eaLnBrk="1" fontAlgn="base" hangingPunct="1">
        <a:spcBef>
          <a:spcPct val="20000"/>
        </a:spcBef>
        <a:spcAft>
          <a:spcPct val="0"/>
        </a:spcAft>
        <a:buClr>
          <a:srgbClr val="0898BB"/>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0"/>
            <a:r>
              <a:rPr lang="es-ES" sz="2800" b="0" dirty="0">
                <a:solidFill>
                  <a:prstClr val="black"/>
                </a:solidFill>
                <a:latin typeface="Arial" panose="020B0604020202020204" pitchFamily="34" charset="0"/>
                <a:ea typeface="Calibri" panose="020F0502020204030204" pitchFamily="34" charset="0"/>
                <a:cs typeface="Arial" panose="020B0604020202020204" pitchFamily="34" charset="0"/>
              </a:rPr>
              <a:t>“Propuesta de actividades </a:t>
            </a:r>
            <a:r>
              <a:rPr lang="es-ES" sz="2800" b="0" dirty="0" smtClean="0">
                <a:solidFill>
                  <a:prstClr val="black"/>
                </a:solidFill>
                <a:latin typeface="Arial" panose="020B0604020202020204" pitchFamily="34" charset="0"/>
                <a:ea typeface="Calibri" panose="020F0502020204030204" pitchFamily="34" charset="0"/>
                <a:cs typeface="Arial" panose="020B0604020202020204" pitchFamily="34" charset="0"/>
              </a:rPr>
              <a:t>ecoturísticas </a:t>
            </a:r>
            <a:r>
              <a:rPr lang="es-ES" sz="2800" b="0" dirty="0">
                <a:solidFill>
                  <a:prstClr val="black"/>
                </a:solidFill>
                <a:latin typeface="Arial" panose="020B0604020202020204" pitchFamily="34" charset="0"/>
                <a:ea typeface="Calibri" panose="020F0502020204030204" pitchFamily="34" charset="0"/>
                <a:cs typeface="Arial" panose="020B0604020202020204" pitchFamily="34" charset="0"/>
              </a:rPr>
              <a:t>para </a:t>
            </a:r>
            <a:r>
              <a:rPr lang="es-ES" sz="2800" b="0" dirty="0" smtClean="0">
                <a:solidFill>
                  <a:prstClr val="black"/>
                </a:solidFill>
                <a:latin typeface="Arial" panose="020B0604020202020204" pitchFamily="34" charset="0"/>
                <a:ea typeface="Calibri" panose="020F0502020204030204" pitchFamily="34" charset="0"/>
                <a:cs typeface="Arial" panose="020B0604020202020204" pitchFamily="34" charset="0"/>
              </a:rPr>
              <a:t> el área Jardines </a:t>
            </a:r>
            <a:r>
              <a:rPr lang="es-ES" sz="2800" b="0" dirty="0">
                <a:solidFill>
                  <a:prstClr val="black"/>
                </a:solidFill>
                <a:latin typeface="Arial" panose="020B0604020202020204" pitchFamily="34" charset="0"/>
                <a:ea typeface="Calibri" panose="020F0502020204030204" pitchFamily="34" charset="0"/>
                <a:cs typeface="Arial" panose="020B0604020202020204" pitchFamily="34" charset="0"/>
              </a:rPr>
              <a:t>de </a:t>
            </a:r>
            <a:r>
              <a:rPr lang="es-ES" sz="2800" b="0" dirty="0" err="1">
                <a:solidFill>
                  <a:prstClr val="black"/>
                </a:solidFill>
                <a:latin typeface="Arial" panose="020B0604020202020204" pitchFamily="34" charset="0"/>
                <a:ea typeface="Calibri" panose="020F0502020204030204" pitchFamily="34" charset="0"/>
                <a:cs typeface="Arial" panose="020B0604020202020204" pitchFamily="34" charset="0"/>
              </a:rPr>
              <a:t>Hershey</a:t>
            </a:r>
            <a:r>
              <a:rPr lang="es-ES" sz="2800" b="0" dirty="0">
                <a:solidFill>
                  <a:prstClr val="black"/>
                </a:solidFill>
                <a:latin typeface="Arial" panose="020B0604020202020204" pitchFamily="34" charset="0"/>
                <a:ea typeface="Calibri" panose="020F0502020204030204" pitchFamily="34" charset="0"/>
                <a:cs typeface="Arial" panose="020B0604020202020204" pitchFamily="34" charset="0"/>
              </a:rPr>
              <a:t>.”</a:t>
            </a:r>
            <a:r>
              <a:rPr lang="es-ES" sz="2800" b="0" dirty="0">
                <a:solidFill>
                  <a:prstClr val="black"/>
                </a:solidFill>
                <a:latin typeface="Arial" panose="020B0604020202020204" pitchFamily="34" charset="0"/>
                <a:ea typeface="+mn-ea"/>
                <a:cs typeface="Arial" panose="020B0604020202020204" pitchFamily="34" charset="0"/>
              </a:rPr>
              <a:t/>
            </a:r>
            <a:br>
              <a:rPr lang="es-ES" sz="2800" b="0" dirty="0">
                <a:solidFill>
                  <a:prstClr val="black"/>
                </a:solidFill>
                <a:latin typeface="Arial" panose="020B0604020202020204" pitchFamily="34" charset="0"/>
                <a:ea typeface="+mn-ea"/>
                <a:cs typeface="Arial" panose="020B0604020202020204" pitchFamily="34" charset="0"/>
              </a:rPr>
            </a:br>
            <a:r>
              <a:rPr lang="es-ES" dirty="0" smtClean="0"/>
              <a:t>  </a:t>
            </a:r>
            <a:endParaRPr lang="es-ES" dirty="0"/>
          </a:p>
        </p:txBody>
      </p:sp>
      <p:sp>
        <p:nvSpPr>
          <p:cNvPr id="3" name="2 Marcador de texto"/>
          <p:cNvSpPr>
            <a:spLocks noGrp="1"/>
          </p:cNvSpPr>
          <p:nvPr>
            <p:ph type="body" sz="quarter" idx="10"/>
          </p:nvPr>
        </p:nvSpPr>
        <p:spPr/>
        <p:txBody>
          <a:bodyPr/>
          <a:lstStyle/>
          <a:p>
            <a:r>
              <a:rPr lang="es-ES" dirty="0" smtClean="0"/>
              <a:t>Talleres independientes</a:t>
            </a:r>
          </a:p>
          <a:p>
            <a:r>
              <a:rPr lang="es-ES" dirty="0" smtClean="0"/>
              <a:t>I Taller: Actividad física, deporte y salud.</a:t>
            </a:r>
            <a:endParaRPr lang="es-ES" dirty="0"/>
          </a:p>
        </p:txBody>
      </p:sp>
      <p:sp>
        <p:nvSpPr>
          <p:cNvPr id="4" name="3 Marcador de texto"/>
          <p:cNvSpPr>
            <a:spLocks noGrp="1"/>
          </p:cNvSpPr>
          <p:nvPr>
            <p:ph type="body" sz="quarter" idx="11"/>
          </p:nvPr>
        </p:nvSpPr>
        <p:spPr>
          <a:xfrm>
            <a:off x="311150" y="4941168"/>
            <a:ext cx="11545888" cy="1008112"/>
          </a:xfrm>
        </p:spPr>
        <p:txBody>
          <a:bodyPr/>
          <a:lstStyle/>
          <a:p>
            <a:pPr algn="just"/>
            <a:r>
              <a:rPr lang="es-ES" sz="2400" dirty="0" smtClean="0">
                <a:latin typeface="Arial" panose="020B0604020202020204" pitchFamily="34" charset="0"/>
                <a:cs typeface="Arial" panose="020B0604020202020204" pitchFamily="34" charset="0"/>
              </a:rPr>
              <a:t>Autor: Laura </a:t>
            </a:r>
            <a:r>
              <a:rPr lang="es-ES" sz="2400" dirty="0" err="1" smtClean="0">
                <a:latin typeface="Arial" panose="020B0604020202020204" pitchFamily="34" charset="0"/>
                <a:cs typeface="Arial" panose="020B0604020202020204" pitchFamily="34" charset="0"/>
              </a:rPr>
              <a:t>Cos</a:t>
            </a:r>
            <a:r>
              <a:rPr lang="es-ES" sz="2400" dirty="0" smtClean="0">
                <a:latin typeface="Arial" panose="020B0604020202020204" pitchFamily="34" charset="0"/>
                <a:cs typeface="Arial" panose="020B0604020202020204" pitchFamily="34" charset="0"/>
              </a:rPr>
              <a:t> </a:t>
            </a:r>
            <a:r>
              <a:rPr lang="es-ES" sz="2400" dirty="0" err="1" smtClean="0">
                <a:latin typeface="Arial" panose="020B0604020202020204" pitchFamily="34" charset="0"/>
                <a:cs typeface="Arial" panose="020B0604020202020204" pitchFamily="34" charset="0"/>
              </a:rPr>
              <a:t>Benitez</a:t>
            </a:r>
            <a:endParaRPr lang="es-ES" sz="2400" dirty="0" smtClean="0">
              <a:latin typeface="Arial" panose="020B0604020202020204" pitchFamily="34" charset="0"/>
              <a:cs typeface="Arial" panose="020B0604020202020204" pitchFamily="34" charset="0"/>
            </a:endParaRPr>
          </a:p>
          <a:p>
            <a:pPr algn="just">
              <a:lnSpc>
                <a:spcPct val="115000"/>
              </a:lnSpc>
              <a:spcAft>
                <a:spcPts val="1000"/>
              </a:spcAft>
            </a:pPr>
            <a:r>
              <a:rPr lang="es-ES" sz="2400" dirty="0" smtClean="0">
                <a:latin typeface="Arial" panose="020B0604020202020204" pitchFamily="34" charset="0"/>
                <a:cs typeface="Arial" panose="020B0604020202020204" pitchFamily="34" charset="0"/>
              </a:rPr>
              <a:t>Tutor: </a:t>
            </a:r>
            <a:r>
              <a:rPr lang="es-ES" sz="2400" dirty="0">
                <a:latin typeface="Arial" panose="020B0604020202020204" pitchFamily="34" charset="0"/>
                <a:ea typeface="Calibri" panose="020F0502020204030204" pitchFamily="34" charset="0"/>
                <a:cs typeface="Arial" panose="020B0604020202020204" pitchFamily="34" charset="0"/>
              </a:rPr>
              <a:t>Lic. Omar Álvarez García, </a:t>
            </a:r>
            <a:r>
              <a:rPr lang="es-ES" sz="2400" dirty="0" err="1">
                <a:latin typeface="Arial" panose="020B0604020202020204" pitchFamily="34" charset="0"/>
                <a:ea typeface="Calibri" panose="020F0502020204030204" pitchFamily="34" charset="0"/>
                <a:cs typeface="Arial" panose="020B0604020202020204" pitchFamily="34" charset="0"/>
              </a:rPr>
              <a:t>M.Sc</a:t>
            </a:r>
            <a:r>
              <a:rPr lang="es-ES" sz="2400" dirty="0">
                <a:latin typeface="Arial" panose="020B0604020202020204" pitchFamily="34" charset="0"/>
                <a:ea typeface="Calibri" panose="020F0502020204030204" pitchFamily="34" charset="0"/>
                <a:cs typeface="Arial" panose="020B0604020202020204" pitchFamily="34" charset="0"/>
              </a:rPr>
              <a:t> </a:t>
            </a:r>
            <a:endParaRPr lang="en-US" sz="2400" dirty="0">
              <a:latin typeface="Arial" panose="020B0604020202020204" pitchFamily="34" charset="0"/>
              <a:ea typeface="Calibri" panose="020F0502020204030204" pitchFamily="34" charset="0"/>
              <a:cs typeface="Arial" panose="020B0604020202020204" pitchFamily="34" charset="0"/>
            </a:endParaRPr>
          </a:p>
          <a:p>
            <a:endParaRPr lang="es-ES" dirty="0" smtClean="0"/>
          </a:p>
          <a:p>
            <a:endParaRPr lang="es-ES" dirty="0" smtClean="0"/>
          </a:p>
          <a:p>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Marcador de contenido 2"/>
          <p:cNvSpPr>
            <a:spLocks noGrp="1"/>
          </p:cNvSpPr>
          <p:nvPr>
            <p:ph idx="1"/>
          </p:nvPr>
        </p:nvSpPr>
        <p:spPr>
          <a:xfrm>
            <a:off x="152400" y="332656"/>
            <a:ext cx="12039600" cy="5688732"/>
          </a:xfrm>
        </p:spPr>
        <p:txBody>
          <a:bodyPr/>
          <a:lstStyle/>
          <a:p>
            <a:pPr marL="0" lvl="0" indent="0" algn="ctr" eaLnBrk="0" hangingPunct="0">
              <a:spcBef>
                <a:spcPct val="0"/>
              </a:spcBef>
              <a:buClrTx/>
              <a:buSzTx/>
              <a:buNone/>
            </a:pPr>
            <a:r>
              <a:rPr lang="es-ES" sz="2800" b="1" dirty="0">
                <a:solidFill>
                  <a:prstClr val="black"/>
                </a:solidFill>
                <a:latin typeface="Arial" panose="020B0604020202020204" pitchFamily="34" charset="0"/>
                <a:ea typeface="Calibri" pitchFamily="34" charset="0"/>
                <a:cs typeface="Arial" pitchFamily="34" charset="0"/>
              </a:rPr>
              <a:t>Conociendo los Jardines</a:t>
            </a:r>
          </a:p>
          <a:p>
            <a:pPr marL="0" lvl="0" indent="0" algn="ctr" eaLnBrk="0" hangingPunct="0">
              <a:spcBef>
                <a:spcPct val="0"/>
              </a:spcBef>
              <a:buClrTx/>
              <a:buSzTx/>
              <a:buNone/>
            </a:pPr>
            <a:endParaRPr lang="es-ES" sz="2400" dirty="0">
              <a:solidFill>
                <a:prstClr val="black"/>
              </a:solidFill>
              <a:latin typeface="Arial" panose="020B0604020202020204" pitchFamily="34" charset="0"/>
              <a:cs typeface="Arial" pitchFamily="34" charset="0"/>
            </a:endParaRPr>
          </a:p>
          <a:p>
            <a:pPr marL="0" lvl="0" indent="0" algn="just" eaLnBrk="0" hangingPunct="0">
              <a:spcBef>
                <a:spcPct val="0"/>
              </a:spcBef>
              <a:buClrTx/>
              <a:buSzTx/>
              <a:buNone/>
            </a:pPr>
            <a:r>
              <a:rPr lang="es-ES" sz="2400" dirty="0">
                <a:solidFill>
                  <a:prstClr val="black"/>
                </a:solidFill>
                <a:latin typeface="Arial" panose="020B0604020202020204" pitchFamily="34" charset="0"/>
                <a:ea typeface="Calibri" pitchFamily="34" charset="0"/>
                <a:cs typeface="Arial" pitchFamily="34" charset="0"/>
              </a:rPr>
              <a:t>La Propuesta que se presenta está encaminada a desarrollar un proyecto ecoturístico con enfoque recreativo, para así contribuir al mejoramiento de las ofertas ecoturísticas de Los Jardines de </a:t>
            </a:r>
            <a:r>
              <a:rPr lang="es-ES" sz="2400" dirty="0" err="1">
                <a:solidFill>
                  <a:prstClr val="black"/>
                </a:solidFill>
                <a:latin typeface="Arial" panose="020B0604020202020204" pitchFamily="34" charset="0"/>
                <a:ea typeface="Calibri" pitchFamily="34" charset="0"/>
                <a:cs typeface="Arial" pitchFamily="34" charset="0"/>
              </a:rPr>
              <a:t>Hershey</a:t>
            </a:r>
            <a:r>
              <a:rPr lang="es-ES" sz="2400" dirty="0">
                <a:solidFill>
                  <a:prstClr val="black"/>
                </a:solidFill>
                <a:latin typeface="Arial" panose="020B0604020202020204" pitchFamily="34" charset="0"/>
                <a:ea typeface="Calibri" pitchFamily="34" charset="0"/>
                <a:cs typeface="Arial" pitchFamily="34" charset="0"/>
              </a:rPr>
              <a:t> con la finalidad de que los turistas disfruten y aprecien las posibilidades que brinda el lugar.</a:t>
            </a:r>
          </a:p>
          <a:p>
            <a:pPr marL="0" lvl="0" indent="0" algn="just" eaLnBrk="0" hangingPunct="0">
              <a:spcBef>
                <a:spcPct val="0"/>
              </a:spcBef>
              <a:buClrTx/>
              <a:buSzTx/>
              <a:buNone/>
            </a:pPr>
            <a:endParaRPr lang="es-ES" sz="2400" dirty="0">
              <a:solidFill>
                <a:prstClr val="black"/>
              </a:solidFill>
              <a:latin typeface="Arial" panose="020B0604020202020204" pitchFamily="34" charset="0"/>
              <a:cs typeface="Arial" pitchFamily="34" charset="0"/>
            </a:endParaRPr>
          </a:p>
          <a:p>
            <a:pPr marL="0" lvl="0" indent="0" algn="just" eaLnBrk="0" hangingPunct="0">
              <a:spcBef>
                <a:spcPct val="0"/>
              </a:spcBef>
              <a:buClrTx/>
              <a:buSzTx/>
              <a:buNone/>
            </a:pPr>
            <a:endParaRPr lang="es-ES" sz="2400" dirty="0">
              <a:solidFill>
                <a:prstClr val="black"/>
              </a:solidFill>
              <a:latin typeface="Arial" panose="020B0604020202020204" pitchFamily="34" charset="0"/>
              <a:cs typeface="Arial" pitchFamily="34" charset="0"/>
            </a:endParaRPr>
          </a:p>
          <a:p>
            <a:pPr marL="0" lvl="0" indent="0" algn="ctr" eaLnBrk="0" hangingPunct="0">
              <a:spcBef>
                <a:spcPct val="0"/>
              </a:spcBef>
              <a:buClrTx/>
              <a:buSzTx/>
              <a:buNone/>
            </a:pPr>
            <a:r>
              <a:rPr lang="es-ES" sz="2800" b="1" dirty="0">
                <a:solidFill>
                  <a:prstClr val="black"/>
                </a:solidFill>
                <a:latin typeface="Arial" panose="020B0604020202020204" pitchFamily="34" charset="0"/>
                <a:ea typeface="Calibri" pitchFamily="34" charset="0"/>
                <a:cs typeface="Arial" pitchFamily="34" charset="0"/>
              </a:rPr>
              <a:t>Objetivo general</a:t>
            </a:r>
          </a:p>
          <a:p>
            <a:pPr marL="0" lvl="0" indent="0" algn="ctr" eaLnBrk="0" hangingPunct="0">
              <a:spcBef>
                <a:spcPct val="0"/>
              </a:spcBef>
              <a:buClrTx/>
              <a:buSzTx/>
              <a:buNone/>
            </a:pPr>
            <a:endParaRPr lang="es-ES" sz="2400" dirty="0">
              <a:solidFill>
                <a:prstClr val="black"/>
              </a:solidFill>
              <a:latin typeface="Arial" panose="020B0604020202020204" pitchFamily="34" charset="0"/>
              <a:cs typeface="Arial" pitchFamily="34" charset="0"/>
            </a:endParaRPr>
          </a:p>
          <a:p>
            <a:pPr marL="0" lvl="0" indent="0" algn="just" eaLnBrk="0" hangingPunct="0">
              <a:spcBef>
                <a:spcPct val="0"/>
              </a:spcBef>
              <a:buClrTx/>
              <a:buSzTx/>
              <a:buNone/>
            </a:pPr>
            <a:r>
              <a:rPr lang="es-ES" sz="2400" dirty="0">
                <a:solidFill>
                  <a:prstClr val="black"/>
                </a:solidFill>
                <a:latin typeface="Arial" panose="020B0604020202020204" pitchFamily="34" charset="0"/>
                <a:ea typeface="Calibri" pitchFamily="34" charset="0"/>
                <a:cs typeface="Arial" pitchFamily="34" charset="0"/>
              </a:rPr>
              <a:t>Desarrollar actividades recreativas en el área natural </a:t>
            </a:r>
            <a:r>
              <a:rPr lang="es-ES" sz="2400" dirty="0" smtClean="0">
                <a:solidFill>
                  <a:prstClr val="black"/>
                </a:solidFill>
                <a:latin typeface="Arial" panose="020B0604020202020204" pitchFamily="34" charset="0"/>
                <a:ea typeface="Calibri" pitchFamily="34" charset="0"/>
                <a:cs typeface="Arial" pitchFamily="34" charset="0"/>
              </a:rPr>
              <a:t>Los Jardines </a:t>
            </a:r>
            <a:r>
              <a:rPr lang="es-ES" sz="2400" dirty="0">
                <a:solidFill>
                  <a:prstClr val="black"/>
                </a:solidFill>
                <a:latin typeface="Arial" panose="020B0604020202020204" pitchFamily="34" charset="0"/>
                <a:ea typeface="Calibri" pitchFamily="34" charset="0"/>
                <a:cs typeface="Arial" pitchFamily="34" charset="0"/>
              </a:rPr>
              <a:t>de </a:t>
            </a:r>
            <a:r>
              <a:rPr lang="es-ES" sz="2400" dirty="0" err="1">
                <a:solidFill>
                  <a:prstClr val="black"/>
                </a:solidFill>
                <a:latin typeface="Arial" panose="020B0604020202020204" pitchFamily="34" charset="0"/>
                <a:ea typeface="Calibri" pitchFamily="34" charset="0"/>
                <a:cs typeface="Arial" pitchFamily="34" charset="0"/>
              </a:rPr>
              <a:t>Hershey</a:t>
            </a:r>
            <a:r>
              <a:rPr lang="es-ES" sz="2400" dirty="0">
                <a:solidFill>
                  <a:prstClr val="black"/>
                </a:solidFill>
                <a:latin typeface="Arial" panose="020B0604020202020204" pitchFamily="34" charset="0"/>
                <a:ea typeface="Calibri" pitchFamily="34" charset="0"/>
                <a:cs typeface="Arial" pitchFamily="34" charset="0"/>
              </a:rPr>
              <a:t> aplicando Programas de Educación Ambiental para los usuarios que frecuentan el área.</a:t>
            </a:r>
            <a:endParaRPr lang="es-ES" sz="2400" dirty="0">
              <a:solidFill>
                <a:prstClr val="black"/>
              </a:solidFill>
              <a:latin typeface="Arial" panose="020B0604020202020204" pitchFamily="34" charset="0"/>
              <a:cs typeface="Arial" pitchFamily="34" charset="0"/>
            </a:endParaRPr>
          </a:p>
          <a:p>
            <a:endParaRPr lang="en-US" dirty="0"/>
          </a:p>
        </p:txBody>
      </p:sp>
    </p:spTree>
    <p:extLst>
      <p:ext uri="{BB962C8B-B14F-4D97-AF65-F5344CB8AC3E}">
        <p14:creationId xmlns:p14="http://schemas.microsoft.com/office/powerpoint/2010/main" val="501397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Metas </a:t>
            </a:r>
            <a:endParaRPr lang="en-US" dirty="0"/>
          </a:p>
        </p:txBody>
      </p:sp>
      <p:sp>
        <p:nvSpPr>
          <p:cNvPr id="3" name="Marcador de contenido 2"/>
          <p:cNvSpPr>
            <a:spLocks noGrp="1"/>
          </p:cNvSpPr>
          <p:nvPr>
            <p:ph idx="1"/>
          </p:nvPr>
        </p:nvSpPr>
        <p:spPr/>
        <p:txBody>
          <a:bodyPr/>
          <a:lstStyle/>
          <a:p>
            <a:pPr marL="0" lvl="0" indent="0" eaLnBrk="0" hangingPunct="0">
              <a:spcBef>
                <a:spcPct val="0"/>
              </a:spcBef>
              <a:buClrTx/>
              <a:buSzTx/>
              <a:buFontTx/>
              <a:buChar char="•"/>
            </a:pPr>
            <a:r>
              <a:rPr lang="es-ES" sz="2400" dirty="0">
                <a:solidFill>
                  <a:prstClr val="black"/>
                </a:solidFill>
                <a:latin typeface="Arial" panose="020B0604020202020204" pitchFamily="34" charset="0"/>
                <a:ea typeface="Calibri" pitchFamily="34" charset="0"/>
                <a:cs typeface="Arial" pitchFamily="34" charset="0"/>
              </a:rPr>
              <a:t>Desarrollar actividades deportivo -recreativas en la naturaleza para el disfrute y esparcimiento de los </a:t>
            </a:r>
            <a:r>
              <a:rPr lang="es-ES" sz="2400" dirty="0" smtClean="0">
                <a:solidFill>
                  <a:prstClr val="black"/>
                </a:solidFill>
                <a:latin typeface="Arial" panose="020B0604020202020204" pitchFamily="34" charset="0"/>
                <a:ea typeface="Calibri" pitchFamily="34" charset="0"/>
                <a:cs typeface="Arial" pitchFamily="34" charset="0"/>
              </a:rPr>
              <a:t>usuarios</a:t>
            </a:r>
            <a:endParaRPr lang="es-ES" sz="2400" dirty="0">
              <a:solidFill>
                <a:prstClr val="black"/>
              </a:solidFill>
              <a:latin typeface="Arial" panose="020B0604020202020204" pitchFamily="34" charset="0"/>
              <a:ea typeface="Calibri" pitchFamily="34" charset="0"/>
              <a:cs typeface="Arial" pitchFamily="34" charset="0"/>
            </a:endParaRPr>
          </a:p>
          <a:p>
            <a:pPr marL="0" lvl="0" indent="0" eaLnBrk="0" hangingPunct="0">
              <a:spcBef>
                <a:spcPct val="0"/>
              </a:spcBef>
              <a:buClrTx/>
              <a:buSzTx/>
              <a:buNone/>
            </a:pPr>
            <a:endParaRPr lang="es-ES" sz="2400" dirty="0">
              <a:solidFill>
                <a:prstClr val="black"/>
              </a:solidFill>
              <a:latin typeface="Arial" panose="020B0604020202020204" pitchFamily="34" charset="0"/>
              <a:cs typeface="Arial" pitchFamily="34" charset="0"/>
            </a:endParaRPr>
          </a:p>
          <a:p>
            <a:pPr marL="0" lvl="0" indent="0" eaLnBrk="0" hangingPunct="0">
              <a:spcBef>
                <a:spcPct val="0"/>
              </a:spcBef>
              <a:buClrTx/>
              <a:buSzTx/>
              <a:buFontTx/>
              <a:buChar char="•"/>
            </a:pPr>
            <a:r>
              <a:rPr lang="es-ES" sz="2400" dirty="0">
                <a:solidFill>
                  <a:prstClr val="black"/>
                </a:solidFill>
                <a:latin typeface="Arial" panose="020B0604020202020204" pitchFamily="34" charset="0"/>
                <a:ea typeface="Calibri" pitchFamily="34" charset="0"/>
                <a:cs typeface="Arial" pitchFamily="34" charset="0"/>
              </a:rPr>
              <a:t>El diseño de los sitios para la </a:t>
            </a:r>
            <a:r>
              <a:rPr lang="es-ES" sz="2400" dirty="0" smtClean="0">
                <a:solidFill>
                  <a:prstClr val="black"/>
                </a:solidFill>
                <a:latin typeface="Arial" panose="020B0604020202020204" pitchFamily="34" charset="0"/>
                <a:ea typeface="Calibri" pitchFamily="34" charset="0"/>
                <a:cs typeface="Arial" pitchFamily="34" charset="0"/>
              </a:rPr>
              <a:t>práctica </a:t>
            </a:r>
            <a:r>
              <a:rPr lang="es-ES" sz="2400" dirty="0">
                <a:solidFill>
                  <a:prstClr val="black"/>
                </a:solidFill>
                <a:latin typeface="Arial" panose="020B0604020202020204" pitchFamily="34" charset="0"/>
                <a:ea typeface="Calibri" pitchFamily="34" charset="0"/>
                <a:cs typeface="Arial" pitchFamily="34" charset="0"/>
              </a:rPr>
              <a:t>de dichas actividades</a:t>
            </a:r>
          </a:p>
          <a:p>
            <a:pPr marL="0" lvl="0" indent="0" eaLnBrk="0" hangingPunct="0">
              <a:spcBef>
                <a:spcPct val="0"/>
              </a:spcBef>
              <a:buClrTx/>
              <a:buSzTx/>
              <a:buFontTx/>
              <a:buChar char="•"/>
            </a:pPr>
            <a:endParaRPr lang="es-ES" sz="2400" dirty="0">
              <a:solidFill>
                <a:prstClr val="black"/>
              </a:solidFill>
              <a:latin typeface="Arial" panose="020B0604020202020204" pitchFamily="34" charset="0"/>
              <a:cs typeface="Arial" pitchFamily="34" charset="0"/>
            </a:endParaRPr>
          </a:p>
          <a:p>
            <a:pPr marL="0" lvl="0" indent="0" eaLnBrk="0" hangingPunct="0">
              <a:spcBef>
                <a:spcPct val="0"/>
              </a:spcBef>
              <a:buClrTx/>
              <a:buSzTx/>
              <a:buFontTx/>
              <a:buChar char="•"/>
            </a:pPr>
            <a:r>
              <a:rPr lang="es-ES" sz="2400" dirty="0">
                <a:solidFill>
                  <a:prstClr val="black"/>
                </a:solidFill>
                <a:latin typeface="Arial" panose="020B0604020202020204" pitchFamily="34" charset="0"/>
                <a:ea typeface="Calibri" pitchFamily="34" charset="0"/>
                <a:cs typeface="Arial" pitchFamily="34" charset="0"/>
              </a:rPr>
              <a:t>Desarrollar programas educativos con el fin de educar, formar valores morales, conocimientos prácticos, habilidades y destrezas mediante el cuidado </a:t>
            </a:r>
            <a:r>
              <a:rPr lang="es-ES" sz="2400" dirty="0" smtClean="0">
                <a:solidFill>
                  <a:prstClr val="black"/>
                </a:solidFill>
                <a:latin typeface="Arial" panose="020B0604020202020204" pitchFamily="34" charset="0"/>
                <a:ea typeface="Calibri" pitchFamily="34" charset="0"/>
                <a:cs typeface="Arial" pitchFamily="34" charset="0"/>
              </a:rPr>
              <a:t>de las </a:t>
            </a:r>
            <a:r>
              <a:rPr lang="es-ES" sz="2400" smtClean="0">
                <a:solidFill>
                  <a:prstClr val="black"/>
                </a:solidFill>
                <a:latin typeface="Arial" panose="020B0604020202020204" pitchFamily="34" charset="0"/>
                <a:ea typeface="Calibri" pitchFamily="34" charset="0"/>
                <a:cs typeface="Arial" pitchFamily="34" charset="0"/>
              </a:rPr>
              <a:t>áreas naturales a los </a:t>
            </a:r>
            <a:r>
              <a:rPr lang="es-ES" sz="2400" dirty="0" smtClean="0">
                <a:solidFill>
                  <a:prstClr val="black"/>
                </a:solidFill>
                <a:latin typeface="Arial" panose="020B0604020202020204" pitchFamily="34" charset="0"/>
                <a:ea typeface="Calibri" pitchFamily="34" charset="0"/>
                <a:cs typeface="Arial" pitchFamily="34" charset="0"/>
              </a:rPr>
              <a:t>visitantes</a:t>
            </a:r>
            <a:endParaRPr lang="es-ES" sz="2400" dirty="0">
              <a:solidFill>
                <a:prstClr val="black"/>
              </a:solidFill>
              <a:latin typeface="Arial" panose="020B0604020202020204" pitchFamily="34" charset="0"/>
              <a:ea typeface="Calibri" pitchFamily="34" charset="0"/>
              <a:cs typeface="Arial" pitchFamily="34" charset="0"/>
            </a:endParaRPr>
          </a:p>
          <a:p>
            <a:pPr marL="0" lvl="0" indent="0" eaLnBrk="0" hangingPunct="0">
              <a:spcBef>
                <a:spcPct val="0"/>
              </a:spcBef>
              <a:buClrTx/>
              <a:buSzTx/>
              <a:buFontTx/>
              <a:buChar char="•"/>
            </a:pPr>
            <a:endParaRPr lang="es-ES" sz="2400" dirty="0">
              <a:solidFill>
                <a:prstClr val="black"/>
              </a:solidFill>
              <a:latin typeface="Arial" panose="020B0604020202020204" pitchFamily="34" charset="0"/>
              <a:cs typeface="Arial" pitchFamily="34" charset="0"/>
            </a:endParaRPr>
          </a:p>
          <a:p>
            <a:pPr marL="0" lvl="0" indent="0" eaLnBrk="0" hangingPunct="0">
              <a:spcBef>
                <a:spcPct val="0"/>
              </a:spcBef>
              <a:buClrTx/>
              <a:buSzTx/>
              <a:buFontTx/>
              <a:buChar char="•"/>
            </a:pPr>
            <a:r>
              <a:rPr lang="es-ES" sz="2400" dirty="0">
                <a:solidFill>
                  <a:prstClr val="black"/>
                </a:solidFill>
                <a:latin typeface="Arial" panose="020B0604020202020204" pitchFamily="34" charset="0"/>
                <a:ea typeface="Calibri" pitchFamily="34" charset="0"/>
                <a:cs typeface="Arial" pitchFamily="34" charset="0"/>
              </a:rPr>
              <a:t> La búsqueda de formas sanas, educativas y sostenibles para el aprovechamiento del tiempo libre de las </a:t>
            </a:r>
            <a:r>
              <a:rPr lang="es-ES" sz="2400" dirty="0" smtClean="0">
                <a:solidFill>
                  <a:prstClr val="black"/>
                </a:solidFill>
                <a:latin typeface="Arial" panose="020B0604020202020204" pitchFamily="34" charset="0"/>
                <a:ea typeface="Calibri" pitchFamily="34" charset="0"/>
                <a:cs typeface="Arial" pitchFamily="34" charset="0"/>
              </a:rPr>
              <a:t>personas.</a:t>
            </a:r>
            <a:endParaRPr lang="es-ES" sz="2400" dirty="0">
              <a:solidFill>
                <a:prstClr val="black"/>
              </a:solidFill>
              <a:latin typeface="Arial" panose="020B0604020202020204" pitchFamily="34" charset="0"/>
              <a:ea typeface="Calibri" pitchFamily="34" charset="0"/>
              <a:cs typeface="Arial" pitchFamily="34" charset="0"/>
            </a:endParaRPr>
          </a:p>
          <a:p>
            <a:pPr marL="0" lvl="0" indent="0" eaLnBrk="0" hangingPunct="0">
              <a:spcBef>
                <a:spcPct val="0"/>
              </a:spcBef>
              <a:buClrTx/>
              <a:buSzTx/>
              <a:buNone/>
            </a:pPr>
            <a:endParaRPr lang="es-ES" sz="2400" dirty="0">
              <a:solidFill>
                <a:prstClr val="black"/>
              </a:solidFill>
              <a:latin typeface="Arial" panose="020B0604020202020204" pitchFamily="34" charset="0"/>
              <a:cs typeface="Arial" pitchFamily="34" charset="0"/>
            </a:endParaRPr>
          </a:p>
          <a:p>
            <a:pPr marL="0" lvl="0" indent="0" eaLnBrk="0" hangingPunct="0">
              <a:spcBef>
                <a:spcPct val="0"/>
              </a:spcBef>
              <a:buClrTx/>
              <a:buSzTx/>
              <a:buNone/>
            </a:pPr>
            <a:endParaRPr lang="es-ES" sz="1800" dirty="0">
              <a:solidFill>
                <a:prstClr val="black"/>
              </a:solidFill>
              <a:latin typeface="Arial" panose="020B0604020202020204" pitchFamily="34" charset="0"/>
            </a:endParaRPr>
          </a:p>
          <a:p>
            <a:endParaRPr lang="en-US" dirty="0"/>
          </a:p>
        </p:txBody>
      </p:sp>
    </p:spTree>
    <p:extLst>
      <p:ext uri="{BB962C8B-B14F-4D97-AF65-F5344CB8AC3E}">
        <p14:creationId xmlns:p14="http://schemas.microsoft.com/office/powerpoint/2010/main" val="4049828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Programas específicos y proyectos </a:t>
            </a:r>
            <a:endParaRPr lang="en-US" dirty="0"/>
          </a:p>
        </p:txBody>
      </p:sp>
      <p:sp>
        <p:nvSpPr>
          <p:cNvPr id="3" name="Marcador de contenido 2"/>
          <p:cNvSpPr>
            <a:spLocks noGrp="1"/>
          </p:cNvSpPr>
          <p:nvPr>
            <p:ph idx="1"/>
          </p:nvPr>
        </p:nvSpPr>
        <p:spPr>
          <a:xfrm>
            <a:off x="152400" y="836712"/>
            <a:ext cx="12039600" cy="5544616"/>
          </a:xfrm>
        </p:spPr>
        <p:txBody>
          <a:bodyPr/>
          <a:lstStyle/>
          <a:p>
            <a:pPr marL="0" lvl="0" indent="0" algn="just" eaLnBrk="0" hangingPunct="0">
              <a:spcBef>
                <a:spcPct val="0"/>
              </a:spcBef>
              <a:buClrTx/>
              <a:buSzTx/>
              <a:buFontTx/>
              <a:buChar char="•"/>
            </a:pPr>
            <a:r>
              <a:rPr lang="es-ES" sz="2000" dirty="0">
                <a:solidFill>
                  <a:prstClr val="black"/>
                </a:solidFill>
                <a:latin typeface="Arial" panose="020B0604020202020204" pitchFamily="34" charset="0"/>
                <a:ea typeface="Calibri" pitchFamily="34" charset="0"/>
                <a:cs typeface="Arial" pitchFamily="34" charset="0"/>
              </a:rPr>
              <a:t>Definición de los objetivos de </a:t>
            </a:r>
            <a:r>
              <a:rPr lang="es-ES" sz="2000" dirty="0" smtClean="0">
                <a:solidFill>
                  <a:prstClr val="black"/>
                </a:solidFill>
                <a:latin typeface="Arial" panose="020B0604020202020204" pitchFamily="34" charset="0"/>
                <a:ea typeface="Calibri" pitchFamily="34" charset="0"/>
                <a:cs typeface="Arial" pitchFamily="34" charset="0"/>
              </a:rPr>
              <a:t>trabajo</a:t>
            </a:r>
          </a:p>
          <a:p>
            <a:pPr marL="0" lvl="0" indent="0" algn="just" eaLnBrk="0" hangingPunct="0">
              <a:spcBef>
                <a:spcPct val="0"/>
              </a:spcBef>
              <a:buClrTx/>
              <a:buSzTx/>
              <a:buFontTx/>
              <a:buChar char="•"/>
            </a:pPr>
            <a:endParaRPr lang="es-ES" sz="2000" dirty="0">
              <a:solidFill>
                <a:prstClr val="black"/>
              </a:solidFill>
              <a:latin typeface="Arial" panose="020B0604020202020204" pitchFamily="34" charset="0"/>
              <a:cs typeface="Arial" pitchFamily="34" charset="0"/>
            </a:endParaRPr>
          </a:p>
          <a:p>
            <a:pPr marL="0" lvl="0" indent="0" algn="just" eaLnBrk="0" hangingPunct="0">
              <a:spcBef>
                <a:spcPct val="0"/>
              </a:spcBef>
              <a:buClrTx/>
              <a:buSzTx/>
              <a:buFontTx/>
              <a:buChar char="•"/>
            </a:pPr>
            <a:r>
              <a:rPr lang="es-ES" sz="2000" dirty="0">
                <a:solidFill>
                  <a:prstClr val="black"/>
                </a:solidFill>
                <a:latin typeface="Arial" panose="020B0604020202020204" pitchFamily="34" charset="0"/>
                <a:ea typeface="Calibri" pitchFamily="34" charset="0"/>
                <a:cs typeface="Arial" pitchFamily="34" charset="0"/>
              </a:rPr>
              <a:t>Definición de un cronograma de </a:t>
            </a:r>
            <a:r>
              <a:rPr lang="es-ES" sz="2000" dirty="0" smtClean="0">
                <a:solidFill>
                  <a:prstClr val="black"/>
                </a:solidFill>
                <a:latin typeface="Arial" panose="020B0604020202020204" pitchFamily="34" charset="0"/>
                <a:ea typeface="Calibri" pitchFamily="34" charset="0"/>
                <a:cs typeface="Arial" pitchFamily="34" charset="0"/>
              </a:rPr>
              <a:t>trabajo</a:t>
            </a:r>
          </a:p>
          <a:p>
            <a:pPr marL="0" lvl="0" indent="0" algn="just" eaLnBrk="0" hangingPunct="0">
              <a:spcBef>
                <a:spcPct val="0"/>
              </a:spcBef>
              <a:buClrTx/>
              <a:buSzTx/>
              <a:buFontTx/>
              <a:buChar char="•"/>
            </a:pPr>
            <a:endParaRPr lang="es-ES" sz="2000" dirty="0">
              <a:solidFill>
                <a:prstClr val="black"/>
              </a:solidFill>
              <a:latin typeface="Arial" panose="020B0604020202020204" pitchFamily="34" charset="0"/>
              <a:cs typeface="Arial" pitchFamily="34" charset="0"/>
            </a:endParaRPr>
          </a:p>
          <a:p>
            <a:pPr marL="0" lvl="0" indent="0" algn="just" eaLnBrk="0" hangingPunct="0">
              <a:spcBef>
                <a:spcPct val="0"/>
              </a:spcBef>
              <a:buClrTx/>
              <a:buSzTx/>
              <a:buFontTx/>
              <a:buChar char="•"/>
            </a:pPr>
            <a:r>
              <a:rPr lang="es-ES" sz="2000" dirty="0">
                <a:solidFill>
                  <a:prstClr val="black"/>
                </a:solidFill>
                <a:latin typeface="Arial" panose="020B0604020202020204" pitchFamily="34" charset="0"/>
                <a:ea typeface="Calibri" pitchFamily="34" charset="0"/>
                <a:cs typeface="Arial" pitchFamily="34" charset="0"/>
              </a:rPr>
              <a:t>Constitución de un grupo de trabajo para la investigación y desarrollo de las actividades ecoturísticas en los Jardines de </a:t>
            </a:r>
            <a:r>
              <a:rPr lang="es-ES" sz="2000" dirty="0" err="1" smtClean="0">
                <a:solidFill>
                  <a:prstClr val="black"/>
                </a:solidFill>
                <a:latin typeface="Arial" panose="020B0604020202020204" pitchFamily="34" charset="0"/>
                <a:ea typeface="Calibri" pitchFamily="34" charset="0"/>
                <a:cs typeface="Arial" pitchFamily="34" charset="0"/>
              </a:rPr>
              <a:t>Hershey</a:t>
            </a:r>
            <a:endParaRPr lang="es-ES" sz="2000" dirty="0" smtClean="0">
              <a:solidFill>
                <a:prstClr val="black"/>
              </a:solidFill>
              <a:latin typeface="Arial" panose="020B0604020202020204" pitchFamily="34" charset="0"/>
              <a:ea typeface="Calibri" pitchFamily="34" charset="0"/>
              <a:cs typeface="Arial" pitchFamily="34" charset="0"/>
            </a:endParaRPr>
          </a:p>
          <a:p>
            <a:pPr marL="0" lvl="0" indent="0" algn="just" eaLnBrk="0" hangingPunct="0">
              <a:spcBef>
                <a:spcPct val="0"/>
              </a:spcBef>
              <a:buClrTx/>
              <a:buSzTx/>
              <a:buFontTx/>
              <a:buChar char="•"/>
            </a:pPr>
            <a:endParaRPr lang="es-ES" sz="2000" dirty="0">
              <a:solidFill>
                <a:prstClr val="black"/>
              </a:solidFill>
              <a:latin typeface="Arial" panose="020B0604020202020204" pitchFamily="34" charset="0"/>
              <a:cs typeface="Arial" pitchFamily="34" charset="0"/>
            </a:endParaRPr>
          </a:p>
          <a:p>
            <a:pPr marL="0" lvl="0" indent="0" algn="just" eaLnBrk="0" hangingPunct="0">
              <a:spcBef>
                <a:spcPct val="0"/>
              </a:spcBef>
              <a:buClrTx/>
              <a:buSzTx/>
              <a:buFontTx/>
              <a:buChar char="•"/>
            </a:pPr>
            <a:r>
              <a:rPr lang="es-ES" sz="2000" dirty="0">
                <a:solidFill>
                  <a:prstClr val="black"/>
                </a:solidFill>
                <a:latin typeface="Arial" panose="020B0604020202020204" pitchFamily="34" charset="0"/>
                <a:ea typeface="Calibri" pitchFamily="34" charset="0"/>
                <a:cs typeface="Arial" pitchFamily="34" charset="0"/>
              </a:rPr>
              <a:t>Búsqueda de las formas </a:t>
            </a:r>
            <a:r>
              <a:rPr lang="es-ES" sz="2000" dirty="0" smtClean="0">
                <a:solidFill>
                  <a:prstClr val="black"/>
                </a:solidFill>
                <a:latin typeface="Arial" panose="020B0604020202020204" pitchFamily="34" charset="0"/>
                <a:ea typeface="Calibri" pitchFamily="34" charset="0"/>
                <a:cs typeface="Arial" pitchFamily="34" charset="0"/>
              </a:rPr>
              <a:t>de financiamiento </a:t>
            </a:r>
            <a:r>
              <a:rPr lang="es-ES" sz="2000" dirty="0">
                <a:solidFill>
                  <a:prstClr val="black"/>
                </a:solidFill>
                <a:latin typeface="Arial" panose="020B0604020202020204" pitchFamily="34" charset="0"/>
                <a:ea typeface="Calibri" pitchFamily="34" charset="0"/>
                <a:cs typeface="Arial" pitchFamily="34" charset="0"/>
              </a:rPr>
              <a:t>del proyecto, patrocinadores y otras formas de financiar los trabajos y actividades, con </a:t>
            </a:r>
            <a:r>
              <a:rPr lang="es-ES" sz="2000" dirty="0" smtClean="0">
                <a:solidFill>
                  <a:prstClr val="black"/>
                </a:solidFill>
                <a:latin typeface="Arial" panose="020B0604020202020204" pitchFamily="34" charset="0"/>
                <a:ea typeface="Calibri" pitchFamily="34" charset="0"/>
                <a:cs typeface="Arial" pitchFamily="34" charset="0"/>
              </a:rPr>
              <a:t>el fin </a:t>
            </a:r>
            <a:r>
              <a:rPr lang="es-ES" sz="2000" dirty="0">
                <a:solidFill>
                  <a:prstClr val="black"/>
                </a:solidFill>
                <a:latin typeface="Arial" panose="020B0604020202020204" pitchFamily="34" charset="0"/>
                <a:ea typeface="Calibri" pitchFamily="34" charset="0"/>
                <a:cs typeface="Arial" pitchFamily="34" charset="0"/>
              </a:rPr>
              <a:t>de lograr su autofinanciamiento y la independencia para el mejor desarrollo de las actividades, utilizando para ello diversos </a:t>
            </a:r>
            <a:r>
              <a:rPr lang="es-ES" sz="2000" dirty="0" smtClean="0">
                <a:solidFill>
                  <a:prstClr val="black"/>
                </a:solidFill>
                <a:latin typeface="Arial" panose="020B0604020202020204" pitchFamily="34" charset="0"/>
                <a:ea typeface="Calibri" pitchFamily="34" charset="0"/>
                <a:cs typeface="Arial" pitchFamily="34" charset="0"/>
              </a:rPr>
              <a:t>mecanismos</a:t>
            </a:r>
          </a:p>
          <a:p>
            <a:pPr marL="0" lvl="0" indent="0" algn="just" eaLnBrk="0" hangingPunct="0">
              <a:spcBef>
                <a:spcPct val="0"/>
              </a:spcBef>
              <a:buClrTx/>
              <a:buSzTx/>
              <a:buFontTx/>
              <a:buChar char="•"/>
            </a:pPr>
            <a:endParaRPr lang="es-ES" sz="2000" dirty="0">
              <a:solidFill>
                <a:prstClr val="black"/>
              </a:solidFill>
              <a:latin typeface="Arial" panose="020B0604020202020204" pitchFamily="34" charset="0"/>
              <a:cs typeface="Arial" pitchFamily="34" charset="0"/>
            </a:endParaRPr>
          </a:p>
          <a:p>
            <a:pPr marL="0" lvl="0" indent="0" algn="just" eaLnBrk="0" hangingPunct="0">
              <a:spcBef>
                <a:spcPct val="0"/>
              </a:spcBef>
              <a:buClrTx/>
              <a:buSzTx/>
              <a:buFontTx/>
              <a:buChar char="•"/>
            </a:pPr>
            <a:r>
              <a:rPr lang="es-ES" sz="2000" dirty="0">
                <a:solidFill>
                  <a:prstClr val="black"/>
                </a:solidFill>
                <a:latin typeface="Arial" panose="020B0604020202020204" pitchFamily="34" charset="0"/>
                <a:ea typeface="Calibri" pitchFamily="34" charset="0"/>
                <a:cs typeface="Arial" pitchFamily="34" charset="0"/>
              </a:rPr>
              <a:t>Selección de las áreas de </a:t>
            </a:r>
            <a:r>
              <a:rPr lang="es-ES" sz="2000" dirty="0" smtClean="0">
                <a:solidFill>
                  <a:prstClr val="black"/>
                </a:solidFill>
                <a:latin typeface="Arial" panose="020B0604020202020204" pitchFamily="34" charset="0"/>
                <a:ea typeface="Calibri" pitchFamily="34" charset="0"/>
                <a:cs typeface="Arial" pitchFamily="34" charset="0"/>
              </a:rPr>
              <a:t>trabajo </a:t>
            </a:r>
          </a:p>
          <a:p>
            <a:pPr marL="0" lvl="0" indent="0" algn="just" eaLnBrk="0" hangingPunct="0">
              <a:spcBef>
                <a:spcPct val="0"/>
              </a:spcBef>
              <a:buClrTx/>
              <a:buSzTx/>
              <a:buFontTx/>
              <a:buChar char="•"/>
            </a:pPr>
            <a:endParaRPr lang="es-ES" sz="2000" dirty="0">
              <a:solidFill>
                <a:prstClr val="black"/>
              </a:solidFill>
              <a:latin typeface="Arial" panose="020B0604020202020204" pitchFamily="34" charset="0"/>
              <a:cs typeface="Arial" pitchFamily="34" charset="0"/>
            </a:endParaRPr>
          </a:p>
          <a:p>
            <a:pPr marL="0" lvl="0" indent="0" algn="just" eaLnBrk="0" hangingPunct="0">
              <a:spcBef>
                <a:spcPct val="0"/>
              </a:spcBef>
              <a:buClrTx/>
              <a:buSzTx/>
              <a:buFontTx/>
              <a:buChar char="•"/>
            </a:pPr>
            <a:r>
              <a:rPr lang="es-ES" sz="2000" dirty="0">
                <a:solidFill>
                  <a:prstClr val="black"/>
                </a:solidFill>
                <a:latin typeface="Arial" panose="020B0604020202020204" pitchFamily="34" charset="0"/>
                <a:ea typeface="Calibri" pitchFamily="34" charset="0"/>
                <a:cs typeface="Arial" pitchFamily="34" charset="0"/>
              </a:rPr>
              <a:t>Preparación y desarrollo de una metodología única de trabajo para todos los miembros del grupo de investigación (Grupo de Trabajo</a:t>
            </a:r>
            <a:r>
              <a:rPr lang="es-ES" sz="2000" dirty="0" smtClean="0">
                <a:solidFill>
                  <a:prstClr val="black"/>
                </a:solidFill>
                <a:latin typeface="Arial" panose="020B0604020202020204" pitchFamily="34" charset="0"/>
                <a:ea typeface="Calibri" pitchFamily="34" charset="0"/>
                <a:cs typeface="Arial" pitchFamily="34" charset="0"/>
              </a:rPr>
              <a:t>)</a:t>
            </a:r>
          </a:p>
          <a:p>
            <a:pPr marL="0" lvl="0" indent="0" algn="just" eaLnBrk="0" hangingPunct="0">
              <a:spcBef>
                <a:spcPct val="0"/>
              </a:spcBef>
              <a:buClrTx/>
              <a:buSzTx/>
              <a:buFontTx/>
              <a:buChar char="•"/>
            </a:pPr>
            <a:endParaRPr lang="es-ES" sz="2000" dirty="0">
              <a:solidFill>
                <a:prstClr val="black"/>
              </a:solidFill>
              <a:latin typeface="Arial" panose="020B0604020202020204" pitchFamily="34" charset="0"/>
              <a:cs typeface="Arial" pitchFamily="34" charset="0"/>
            </a:endParaRPr>
          </a:p>
          <a:p>
            <a:pPr marL="0" lvl="0" indent="0" algn="just" eaLnBrk="0" hangingPunct="0">
              <a:spcBef>
                <a:spcPct val="0"/>
              </a:spcBef>
              <a:buClrTx/>
              <a:buSzTx/>
              <a:buFontTx/>
              <a:buChar char="•"/>
            </a:pPr>
            <a:r>
              <a:rPr lang="es-ES" sz="2000" dirty="0">
                <a:solidFill>
                  <a:prstClr val="black"/>
                </a:solidFill>
                <a:latin typeface="Arial" panose="020B0604020202020204" pitchFamily="34" charset="0"/>
                <a:ea typeface="Calibri" pitchFamily="34" charset="0"/>
                <a:cs typeface="Arial" pitchFamily="34" charset="0"/>
              </a:rPr>
              <a:t>Búsqueda de vías para la publicación y divulgación de los materiales elaborados por el </a:t>
            </a:r>
            <a:r>
              <a:rPr lang="es-ES" sz="2000" dirty="0" smtClean="0">
                <a:solidFill>
                  <a:prstClr val="black"/>
                </a:solidFill>
                <a:latin typeface="Arial" panose="020B0604020202020204" pitchFamily="34" charset="0"/>
                <a:ea typeface="Calibri" pitchFamily="34" charset="0"/>
                <a:cs typeface="Arial" pitchFamily="34" charset="0"/>
              </a:rPr>
              <a:t>grupo.</a:t>
            </a:r>
            <a:endParaRPr lang="es-ES" sz="2000" dirty="0">
              <a:solidFill>
                <a:prstClr val="black"/>
              </a:solidFill>
              <a:latin typeface="Arial" panose="020B0604020202020204" pitchFamily="34" charset="0"/>
              <a:cs typeface="Arial" pitchFamily="34" charset="0"/>
            </a:endParaRPr>
          </a:p>
          <a:p>
            <a:endParaRPr lang="en-US" dirty="0"/>
          </a:p>
        </p:txBody>
      </p:sp>
    </p:spTree>
    <p:extLst>
      <p:ext uri="{BB962C8B-B14F-4D97-AF65-F5344CB8AC3E}">
        <p14:creationId xmlns:p14="http://schemas.microsoft.com/office/powerpoint/2010/main" val="2520781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933" y="44451"/>
            <a:ext cx="12048067" cy="720253"/>
          </a:xfrm>
        </p:spPr>
        <p:txBody>
          <a:bodyPr/>
          <a:lstStyle/>
          <a:p>
            <a:pPr algn="ctr"/>
            <a:r>
              <a:rPr lang="es-ES" dirty="0" smtClean="0"/>
              <a:t>Estrategias de trabajo</a:t>
            </a:r>
            <a:endParaRPr lang="en-US" dirty="0"/>
          </a:p>
        </p:txBody>
      </p:sp>
      <p:sp>
        <p:nvSpPr>
          <p:cNvPr id="3" name="Marcador de contenido 2"/>
          <p:cNvSpPr>
            <a:spLocks noGrp="1"/>
          </p:cNvSpPr>
          <p:nvPr>
            <p:ph idx="1"/>
          </p:nvPr>
        </p:nvSpPr>
        <p:spPr>
          <a:xfrm>
            <a:off x="152400" y="620688"/>
            <a:ext cx="12039600" cy="5832648"/>
          </a:xfrm>
        </p:spPr>
        <p:txBody>
          <a:bodyPr/>
          <a:lstStyle/>
          <a:p>
            <a:pPr marL="0" lvl="0" indent="0" eaLnBrk="0" hangingPunct="0">
              <a:spcBef>
                <a:spcPct val="0"/>
              </a:spcBef>
              <a:buClrTx/>
              <a:buSzTx/>
              <a:buNone/>
            </a:pPr>
            <a:r>
              <a:rPr lang="es-ES" sz="2000" dirty="0">
                <a:solidFill>
                  <a:prstClr val="black"/>
                </a:solidFill>
                <a:latin typeface="Arial" panose="020B0604020202020204" pitchFamily="34" charset="0"/>
                <a:ea typeface="Calibri" pitchFamily="34" charset="0"/>
                <a:cs typeface="Arial" pitchFamily="34" charset="0"/>
              </a:rPr>
              <a:t>Creación de un grupo multidisciplinario con el fin de desarrollar estudios e investigaciones acerca del desarrollo de actividades ecoturísticas en los Jardines de </a:t>
            </a:r>
            <a:r>
              <a:rPr lang="es-ES" sz="2000" dirty="0" err="1">
                <a:solidFill>
                  <a:prstClr val="black"/>
                </a:solidFill>
                <a:latin typeface="Arial" panose="020B0604020202020204" pitchFamily="34" charset="0"/>
                <a:ea typeface="Calibri" pitchFamily="34" charset="0"/>
                <a:cs typeface="Arial" pitchFamily="34" charset="0"/>
              </a:rPr>
              <a:t>Hershey</a:t>
            </a:r>
            <a:r>
              <a:rPr lang="es-ES" sz="2000" dirty="0">
                <a:solidFill>
                  <a:prstClr val="black"/>
                </a:solidFill>
                <a:latin typeface="Arial" panose="020B0604020202020204" pitchFamily="34" charset="0"/>
                <a:ea typeface="Calibri" pitchFamily="34" charset="0"/>
                <a:cs typeface="Arial" pitchFamily="34" charset="0"/>
              </a:rPr>
              <a:t> con los siguientes temas:</a:t>
            </a:r>
          </a:p>
          <a:p>
            <a:pPr marL="0" lvl="0" indent="0" eaLnBrk="0" hangingPunct="0">
              <a:spcBef>
                <a:spcPct val="0"/>
              </a:spcBef>
              <a:buClrTx/>
              <a:buSzTx/>
              <a:buNone/>
            </a:pPr>
            <a:endParaRPr lang="es-ES" sz="1800" dirty="0">
              <a:solidFill>
                <a:prstClr val="black"/>
              </a:solidFill>
              <a:latin typeface="Arial" panose="020B0604020202020204" pitchFamily="34" charset="0"/>
            </a:endParaRPr>
          </a:p>
          <a:p>
            <a:pPr marL="0" lvl="0" indent="0" eaLnBrk="0" hangingPunct="0">
              <a:spcBef>
                <a:spcPct val="0"/>
              </a:spcBef>
              <a:buClrTx/>
              <a:buSzTx/>
              <a:buFontTx/>
              <a:buChar char="•"/>
            </a:pPr>
            <a:r>
              <a:rPr lang="es-ES" sz="2000" dirty="0">
                <a:solidFill>
                  <a:prstClr val="black"/>
                </a:solidFill>
                <a:latin typeface="Arial" panose="020B0604020202020204" pitchFamily="34" charset="0"/>
                <a:ea typeface="Calibri" pitchFamily="34" charset="0"/>
                <a:cs typeface="Arial" pitchFamily="34" charset="0"/>
              </a:rPr>
              <a:t>Formación de recursos </a:t>
            </a:r>
            <a:r>
              <a:rPr lang="es-ES" sz="2000" dirty="0" smtClean="0">
                <a:solidFill>
                  <a:prstClr val="black"/>
                </a:solidFill>
                <a:latin typeface="Arial" panose="020B0604020202020204" pitchFamily="34" charset="0"/>
                <a:ea typeface="Calibri" pitchFamily="34" charset="0"/>
                <a:cs typeface="Arial" pitchFamily="34" charset="0"/>
              </a:rPr>
              <a:t>humanos</a:t>
            </a:r>
          </a:p>
          <a:p>
            <a:pPr marL="0" lvl="0" indent="0" eaLnBrk="0" hangingPunct="0">
              <a:spcBef>
                <a:spcPct val="0"/>
              </a:spcBef>
              <a:buClrTx/>
              <a:buSzTx/>
              <a:buFontTx/>
              <a:buChar char="•"/>
            </a:pPr>
            <a:endParaRPr lang="es-ES" sz="2000" dirty="0">
              <a:solidFill>
                <a:prstClr val="black"/>
              </a:solidFill>
              <a:latin typeface="Arial" panose="020B0604020202020204" pitchFamily="34" charset="0"/>
            </a:endParaRPr>
          </a:p>
          <a:p>
            <a:pPr marL="0" lvl="0" indent="0" eaLnBrk="0" hangingPunct="0">
              <a:spcBef>
                <a:spcPct val="0"/>
              </a:spcBef>
              <a:buClrTx/>
              <a:buSzTx/>
              <a:buFontTx/>
              <a:buChar char="•"/>
            </a:pPr>
            <a:r>
              <a:rPr lang="es-ES" sz="2000" dirty="0">
                <a:solidFill>
                  <a:prstClr val="black"/>
                </a:solidFill>
                <a:latin typeface="Arial" panose="020B0604020202020204" pitchFamily="34" charset="0"/>
                <a:ea typeface="Calibri" pitchFamily="34" charset="0"/>
                <a:cs typeface="Arial" pitchFamily="34" charset="0"/>
              </a:rPr>
              <a:t>Dise</a:t>
            </a:r>
            <a:r>
              <a:rPr lang="es-ES" sz="2000" dirty="0">
                <a:solidFill>
                  <a:prstClr val="black"/>
                </a:solidFill>
                <a:latin typeface="Calibri"/>
                <a:ea typeface="Calibri" pitchFamily="34" charset="0"/>
                <a:cs typeface="Arial" pitchFamily="34" charset="0"/>
              </a:rPr>
              <a:t>ñ</a:t>
            </a:r>
            <a:r>
              <a:rPr lang="es-ES" sz="2000" dirty="0">
                <a:solidFill>
                  <a:prstClr val="black"/>
                </a:solidFill>
                <a:latin typeface="Arial" panose="020B0604020202020204" pitchFamily="34" charset="0"/>
                <a:ea typeface="Calibri" pitchFamily="34" charset="0"/>
                <a:cs typeface="Arial" pitchFamily="34" charset="0"/>
              </a:rPr>
              <a:t>o, organizaci</a:t>
            </a:r>
            <a:r>
              <a:rPr lang="es-ES" sz="2000" dirty="0">
                <a:solidFill>
                  <a:prstClr val="black"/>
                </a:solidFill>
                <a:latin typeface="Calibri"/>
                <a:ea typeface="Calibri" pitchFamily="34" charset="0"/>
                <a:cs typeface="Arial" pitchFamily="34" charset="0"/>
              </a:rPr>
              <a:t>ó</a:t>
            </a:r>
            <a:r>
              <a:rPr lang="es-ES" sz="2000" dirty="0">
                <a:solidFill>
                  <a:prstClr val="black"/>
                </a:solidFill>
                <a:latin typeface="Arial" panose="020B0604020202020204" pitchFamily="34" charset="0"/>
                <a:ea typeface="Calibri" pitchFamily="34" charset="0"/>
                <a:cs typeface="Arial" pitchFamily="34" charset="0"/>
              </a:rPr>
              <a:t>n y monitoreo de actividades </a:t>
            </a:r>
            <a:endParaRPr lang="es-ES" sz="2000" dirty="0" smtClean="0">
              <a:solidFill>
                <a:prstClr val="black"/>
              </a:solidFill>
              <a:latin typeface="Arial" panose="020B0604020202020204" pitchFamily="34" charset="0"/>
              <a:ea typeface="Calibri" pitchFamily="34" charset="0"/>
              <a:cs typeface="Arial" pitchFamily="34" charset="0"/>
            </a:endParaRPr>
          </a:p>
          <a:p>
            <a:pPr marL="0" lvl="0" indent="0" eaLnBrk="0" hangingPunct="0">
              <a:spcBef>
                <a:spcPct val="0"/>
              </a:spcBef>
              <a:buClrTx/>
              <a:buSzTx/>
              <a:buFontTx/>
              <a:buChar char="•"/>
            </a:pPr>
            <a:endParaRPr lang="es-ES" sz="2000" dirty="0">
              <a:solidFill>
                <a:prstClr val="black"/>
              </a:solidFill>
              <a:latin typeface="Arial" panose="020B0604020202020204" pitchFamily="34" charset="0"/>
            </a:endParaRPr>
          </a:p>
          <a:p>
            <a:pPr marL="0" lvl="0" indent="0" eaLnBrk="0" hangingPunct="0">
              <a:spcBef>
                <a:spcPct val="0"/>
              </a:spcBef>
              <a:buClrTx/>
              <a:buSzTx/>
              <a:buFontTx/>
              <a:buChar char="•"/>
            </a:pPr>
            <a:r>
              <a:rPr lang="es-ES" sz="2000" dirty="0">
                <a:solidFill>
                  <a:prstClr val="black"/>
                </a:solidFill>
                <a:latin typeface="Arial" panose="020B0604020202020204" pitchFamily="34" charset="0"/>
                <a:ea typeface="Calibri" pitchFamily="34" charset="0"/>
                <a:cs typeface="Arial" pitchFamily="34" charset="0"/>
              </a:rPr>
              <a:t>Selecci</a:t>
            </a:r>
            <a:r>
              <a:rPr lang="es-ES" sz="2000" dirty="0">
                <a:solidFill>
                  <a:prstClr val="black"/>
                </a:solidFill>
                <a:latin typeface="Calibri"/>
                <a:ea typeface="Calibri" pitchFamily="34" charset="0"/>
                <a:cs typeface="Arial" pitchFamily="34" charset="0"/>
              </a:rPr>
              <a:t>ó</a:t>
            </a:r>
            <a:r>
              <a:rPr lang="es-ES" sz="2000" dirty="0">
                <a:solidFill>
                  <a:prstClr val="black"/>
                </a:solidFill>
                <a:latin typeface="Arial" panose="020B0604020202020204" pitchFamily="34" charset="0"/>
                <a:ea typeface="Calibri" pitchFamily="34" charset="0"/>
                <a:cs typeface="Arial" pitchFamily="34" charset="0"/>
              </a:rPr>
              <a:t>n y preparación de escenarios </a:t>
            </a:r>
            <a:endParaRPr lang="es-ES" sz="2000" dirty="0" smtClean="0">
              <a:solidFill>
                <a:prstClr val="black"/>
              </a:solidFill>
              <a:latin typeface="Arial" panose="020B0604020202020204" pitchFamily="34" charset="0"/>
              <a:ea typeface="Calibri" pitchFamily="34" charset="0"/>
              <a:cs typeface="Arial" pitchFamily="34" charset="0"/>
            </a:endParaRPr>
          </a:p>
          <a:p>
            <a:pPr marL="0" lvl="0" indent="0" eaLnBrk="0" hangingPunct="0">
              <a:spcBef>
                <a:spcPct val="0"/>
              </a:spcBef>
              <a:buClrTx/>
              <a:buSzTx/>
              <a:buFontTx/>
              <a:buChar char="•"/>
            </a:pPr>
            <a:endParaRPr lang="es-ES" sz="2000" dirty="0">
              <a:solidFill>
                <a:prstClr val="black"/>
              </a:solidFill>
              <a:latin typeface="Arial" panose="020B0604020202020204" pitchFamily="34" charset="0"/>
            </a:endParaRPr>
          </a:p>
          <a:p>
            <a:pPr marL="0" lvl="0" indent="0" eaLnBrk="0" hangingPunct="0">
              <a:spcBef>
                <a:spcPct val="0"/>
              </a:spcBef>
              <a:buClrTx/>
              <a:buSzTx/>
              <a:buFontTx/>
              <a:buChar char="•"/>
            </a:pPr>
            <a:r>
              <a:rPr lang="es-ES" sz="2000" dirty="0">
                <a:solidFill>
                  <a:prstClr val="black"/>
                </a:solidFill>
                <a:latin typeface="Arial" panose="020B0604020202020204" pitchFamily="34" charset="0"/>
                <a:ea typeface="Calibri" pitchFamily="34" charset="0"/>
                <a:cs typeface="Arial" pitchFamily="34" charset="0"/>
              </a:rPr>
              <a:t>Protección y conservación del medio ambiente y su desarrollo </a:t>
            </a:r>
            <a:r>
              <a:rPr lang="es-ES" sz="2000" dirty="0" smtClean="0">
                <a:solidFill>
                  <a:prstClr val="black"/>
                </a:solidFill>
                <a:latin typeface="Arial" panose="020B0604020202020204" pitchFamily="34" charset="0"/>
                <a:ea typeface="Calibri" pitchFamily="34" charset="0"/>
                <a:cs typeface="Arial" pitchFamily="34" charset="0"/>
              </a:rPr>
              <a:t>sostenible</a:t>
            </a:r>
          </a:p>
          <a:p>
            <a:pPr marL="0" lvl="0" indent="0" eaLnBrk="0" hangingPunct="0">
              <a:spcBef>
                <a:spcPct val="0"/>
              </a:spcBef>
              <a:buClrTx/>
              <a:buSzTx/>
              <a:buNone/>
            </a:pPr>
            <a:endParaRPr lang="es-ES" sz="2000" dirty="0">
              <a:solidFill>
                <a:prstClr val="black"/>
              </a:solidFill>
              <a:latin typeface="Arial" panose="020B0604020202020204" pitchFamily="34" charset="0"/>
            </a:endParaRPr>
          </a:p>
          <a:p>
            <a:pPr marL="0" lvl="0" indent="0" eaLnBrk="0" hangingPunct="0">
              <a:spcBef>
                <a:spcPct val="0"/>
              </a:spcBef>
              <a:buClrTx/>
              <a:buSzTx/>
              <a:buFontTx/>
              <a:buChar char="•"/>
            </a:pPr>
            <a:r>
              <a:rPr lang="es-ES" sz="2000" dirty="0">
                <a:solidFill>
                  <a:prstClr val="black"/>
                </a:solidFill>
                <a:latin typeface="Arial" panose="020B0604020202020204" pitchFamily="34" charset="0"/>
                <a:ea typeface="Calibri" pitchFamily="34" charset="0"/>
                <a:cs typeface="Arial" pitchFamily="34" charset="0"/>
              </a:rPr>
              <a:t>Desarrollar la educación </a:t>
            </a:r>
            <a:r>
              <a:rPr lang="es-ES" sz="2000" dirty="0" smtClean="0">
                <a:solidFill>
                  <a:prstClr val="black"/>
                </a:solidFill>
                <a:latin typeface="Arial" panose="020B0604020202020204" pitchFamily="34" charset="0"/>
                <a:ea typeface="Calibri" pitchFamily="34" charset="0"/>
                <a:cs typeface="Arial" pitchFamily="34" charset="0"/>
              </a:rPr>
              <a:t>ambiental</a:t>
            </a:r>
          </a:p>
          <a:p>
            <a:pPr marL="0" lvl="0" indent="0" eaLnBrk="0" hangingPunct="0">
              <a:spcBef>
                <a:spcPct val="0"/>
              </a:spcBef>
              <a:buClrTx/>
              <a:buSzTx/>
              <a:buFontTx/>
              <a:buChar char="•"/>
            </a:pPr>
            <a:endParaRPr lang="es-ES" sz="2000" dirty="0">
              <a:solidFill>
                <a:prstClr val="black"/>
              </a:solidFill>
              <a:latin typeface="Arial" panose="020B0604020202020204" pitchFamily="34" charset="0"/>
            </a:endParaRPr>
          </a:p>
          <a:p>
            <a:pPr marL="0" lvl="0" indent="0" eaLnBrk="0" hangingPunct="0">
              <a:spcBef>
                <a:spcPct val="0"/>
              </a:spcBef>
              <a:buClrTx/>
              <a:buSzTx/>
              <a:buFontTx/>
              <a:buChar char="•"/>
            </a:pPr>
            <a:r>
              <a:rPr lang="es-ES" sz="2000" dirty="0">
                <a:solidFill>
                  <a:prstClr val="black"/>
                </a:solidFill>
                <a:latin typeface="Arial" panose="020B0604020202020204" pitchFamily="34" charset="0"/>
                <a:ea typeface="Calibri" pitchFamily="34" charset="0"/>
                <a:cs typeface="Arial" pitchFamily="34" charset="0"/>
              </a:rPr>
              <a:t>Formas sostenibles de desarrollo </a:t>
            </a:r>
            <a:r>
              <a:rPr lang="es-ES" sz="2000" dirty="0" smtClean="0">
                <a:solidFill>
                  <a:prstClr val="black"/>
                </a:solidFill>
                <a:latin typeface="Arial" panose="020B0604020202020204" pitchFamily="34" charset="0"/>
                <a:ea typeface="Calibri" pitchFamily="34" charset="0"/>
                <a:cs typeface="Arial" pitchFamily="34" charset="0"/>
              </a:rPr>
              <a:t>local</a:t>
            </a:r>
          </a:p>
          <a:p>
            <a:pPr marL="0" lvl="0" indent="0" eaLnBrk="0" hangingPunct="0">
              <a:spcBef>
                <a:spcPct val="0"/>
              </a:spcBef>
              <a:buClrTx/>
              <a:buSzTx/>
              <a:buFontTx/>
              <a:buChar char="•"/>
            </a:pPr>
            <a:endParaRPr lang="es-ES" sz="2000" dirty="0">
              <a:solidFill>
                <a:prstClr val="black"/>
              </a:solidFill>
              <a:latin typeface="Arial" panose="020B0604020202020204" pitchFamily="34" charset="0"/>
            </a:endParaRPr>
          </a:p>
          <a:p>
            <a:pPr marL="0" lvl="0" indent="0" eaLnBrk="0" hangingPunct="0">
              <a:spcBef>
                <a:spcPct val="0"/>
              </a:spcBef>
              <a:buClrTx/>
              <a:buSzTx/>
              <a:buFontTx/>
              <a:buChar char="•"/>
            </a:pPr>
            <a:r>
              <a:rPr lang="es-ES" sz="2000" dirty="0">
                <a:solidFill>
                  <a:prstClr val="black"/>
                </a:solidFill>
                <a:latin typeface="Arial" panose="020B0604020202020204" pitchFamily="34" charset="0"/>
                <a:ea typeface="Calibri" pitchFamily="34" charset="0"/>
                <a:cs typeface="Arial" pitchFamily="34" charset="0"/>
              </a:rPr>
              <a:t>Asesoramiento especializado y desarrollo del </a:t>
            </a:r>
            <a:r>
              <a:rPr lang="es-ES" sz="2000" dirty="0" smtClean="0">
                <a:solidFill>
                  <a:prstClr val="black"/>
                </a:solidFill>
                <a:latin typeface="Arial" panose="020B0604020202020204" pitchFamily="34" charset="0"/>
                <a:ea typeface="Calibri" pitchFamily="34" charset="0"/>
                <a:cs typeface="Arial" pitchFamily="34" charset="0"/>
              </a:rPr>
              <a:t>proyecto</a:t>
            </a:r>
          </a:p>
          <a:p>
            <a:pPr marL="0" lvl="0" indent="0" eaLnBrk="0" hangingPunct="0">
              <a:spcBef>
                <a:spcPct val="0"/>
              </a:spcBef>
              <a:buClrTx/>
              <a:buSzTx/>
              <a:buFontTx/>
              <a:buChar char="•"/>
            </a:pPr>
            <a:endParaRPr lang="es-ES" sz="2000" dirty="0">
              <a:solidFill>
                <a:prstClr val="black"/>
              </a:solidFill>
              <a:latin typeface="Arial" panose="020B0604020202020204" pitchFamily="34" charset="0"/>
            </a:endParaRPr>
          </a:p>
          <a:p>
            <a:pPr marL="0" lvl="0" indent="0" eaLnBrk="0" hangingPunct="0">
              <a:spcBef>
                <a:spcPct val="0"/>
              </a:spcBef>
              <a:buClrTx/>
              <a:buSzTx/>
              <a:buFontTx/>
              <a:buChar char="•"/>
            </a:pPr>
            <a:r>
              <a:rPr lang="es-ES" sz="2000" dirty="0">
                <a:solidFill>
                  <a:prstClr val="black"/>
                </a:solidFill>
                <a:latin typeface="Arial" panose="020B0604020202020204" pitchFamily="34" charset="0"/>
                <a:ea typeface="Calibri" pitchFamily="34" charset="0"/>
                <a:cs typeface="Arial" pitchFamily="34" charset="0"/>
              </a:rPr>
              <a:t>Preparación del soporte bibliográfico necesario y creación de una biblioteca </a:t>
            </a:r>
            <a:r>
              <a:rPr lang="es-ES" sz="2000" dirty="0" smtClean="0">
                <a:solidFill>
                  <a:prstClr val="black"/>
                </a:solidFill>
                <a:latin typeface="Arial" panose="020B0604020202020204" pitchFamily="34" charset="0"/>
                <a:ea typeface="Calibri" pitchFamily="34" charset="0"/>
                <a:cs typeface="Arial" pitchFamily="34" charset="0"/>
              </a:rPr>
              <a:t>especializada.</a:t>
            </a:r>
            <a:endParaRPr lang="es-ES" sz="2000" dirty="0">
              <a:solidFill>
                <a:prstClr val="black"/>
              </a:solidFill>
              <a:latin typeface="Arial" panose="020B0604020202020204" pitchFamily="34" charset="0"/>
            </a:endParaRPr>
          </a:p>
          <a:p>
            <a:pPr marL="0" lvl="0" indent="0" eaLnBrk="0" hangingPunct="0">
              <a:spcBef>
                <a:spcPct val="0"/>
              </a:spcBef>
              <a:buClrTx/>
              <a:buSzTx/>
              <a:buNone/>
            </a:pPr>
            <a:endParaRPr lang="es-ES" sz="1800" dirty="0">
              <a:solidFill>
                <a:prstClr val="black"/>
              </a:solidFill>
              <a:latin typeface="Arial" panose="020B0604020202020204" pitchFamily="34" charset="0"/>
            </a:endParaRPr>
          </a:p>
          <a:p>
            <a:endParaRPr lang="en-US" dirty="0"/>
          </a:p>
        </p:txBody>
      </p:sp>
    </p:spTree>
    <p:extLst>
      <p:ext uri="{BB962C8B-B14F-4D97-AF65-F5344CB8AC3E}">
        <p14:creationId xmlns:p14="http://schemas.microsoft.com/office/powerpoint/2010/main" val="1953893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933" y="44451"/>
            <a:ext cx="12048067" cy="1440333"/>
          </a:xfrm>
        </p:spPr>
        <p:txBody>
          <a:bodyPr/>
          <a:lstStyle/>
          <a:p>
            <a:pPr algn="ctr"/>
            <a:r>
              <a:rPr lang="es-ES" sz="3200" dirty="0" smtClean="0"/>
              <a:t>Recursos que se necesitan localizar o adquirir para desarrollar los trabajos en el terreno y en as investigaciones  </a:t>
            </a:r>
            <a:endParaRPr lang="en-US" sz="3200" dirty="0"/>
          </a:p>
        </p:txBody>
      </p:sp>
      <p:sp>
        <p:nvSpPr>
          <p:cNvPr id="3" name="Marcador de contenido 2"/>
          <p:cNvSpPr>
            <a:spLocks noGrp="1"/>
          </p:cNvSpPr>
          <p:nvPr>
            <p:ph idx="1"/>
          </p:nvPr>
        </p:nvSpPr>
        <p:spPr>
          <a:xfrm>
            <a:off x="152400" y="1700808"/>
            <a:ext cx="12039600" cy="4536504"/>
          </a:xfrm>
        </p:spPr>
        <p:txBody>
          <a:bodyPr/>
          <a:lstStyle/>
          <a:p>
            <a:pPr marL="0" lvl="0" indent="0" algn="just" eaLnBrk="0" hangingPunct="0">
              <a:spcBef>
                <a:spcPct val="0"/>
              </a:spcBef>
              <a:buClrTx/>
              <a:buSzTx/>
              <a:buFontTx/>
              <a:buChar char="•"/>
            </a:pPr>
            <a:r>
              <a:rPr lang="es-ES" sz="2400" dirty="0">
                <a:solidFill>
                  <a:prstClr val="black"/>
                </a:solidFill>
                <a:latin typeface="Arial" panose="020B0604020202020204" pitchFamily="34" charset="0"/>
                <a:ea typeface="Calibri" pitchFamily="34" charset="0"/>
                <a:cs typeface="Arial" pitchFamily="34" charset="0"/>
              </a:rPr>
              <a:t>Computadoras personales PC</a:t>
            </a:r>
            <a:endParaRPr lang="es-ES" sz="2400" dirty="0">
              <a:solidFill>
                <a:prstClr val="black"/>
              </a:solidFill>
              <a:latin typeface="Arial" panose="020B0604020202020204" pitchFamily="34" charset="0"/>
            </a:endParaRPr>
          </a:p>
          <a:p>
            <a:pPr marL="0" lvl="0" indent="0" algn="just" eaLnBrk="0" hangingPunct="0">
              <a:spcBef>
                <a:spcPct val="0"/>
              </a:spcBef>
              <a:buClrTx/>
              <a:buSzTx/>
              <a:buFontTx/>
              <a:buChar char="•"/>
            </a:pPr>
            <a:r>
              <a:rPr lang="es-ES" sz="2400" dirty="0">
                <a:solidFill>
                  <a:prstClr val="black"/>
                </a:solidFill>
                <a:latin typeface="Arial" panose="020B0604020202020204" pitchFamily="34" charset="0"/>
                <a:ea typeface="Calibri" pitchFamily="34" charset="0"/>
                <a:cs typeface="Arial" pitchFamily="34" charset="0"/>
              </a:rPr>
              <a:t>GPS de celulares</a:t>
            </a:r>
            <a:endParaRPr lang="es-ES" sz="2400" dirty="0">
              <a:solidFill>
                <a:prstClr val="black"/>
              </a:solidFill>
              <a:latin typeface="Arial" panose="020B0604020202020204" pitchFamily="34" charset="0"/>
            </a:endParaRPr>
          </a:p>
          <a:p>
            <a:pPr marL="0" lvl="0" indent="0" algn="just" eaLnBrk="0" hangingPunct="0">
              <a:spcBef>
                <a:spcPct val="0"/>
              </a:spcBef>
              <a:buClrTx/>
              <a:buSzTx/>
              <a:buFontTx/>
              <a:buChar char="•"/>
            </a:pPr>
            <a:r>
              <a:rPr lang="es-ES" sz="2400" dirty="0">
                <a:solidFill>
                  <a:prstClr val="black"/>
                </a:solidFill>
                <a:latin typeface="Arial" panose="020B0604020202020204" pitchFamily="34" charset="0"/>
                <a:ea typeface="Calibri" pitchFamily="34" charset="0"/>
                <a:cs typeface="Arial" pitchFamily="34" charset="0"/>
              </a:rPr>
              <a:t>Cámaras fotográficas y de video</a:t>
            </a:r>
            <a:endParaRPr lang="es-ES" sz="2400" dirty="0">
              <a:solidFill>
                <a:prstClr val="black"/>
              </a:solidFill>
              <a:latin typeface="Arial" panose="020B0604020202020204" pitchFamily="34" charset="0"/>
            </a:endParaRPr>
          </a:p>
          <a:p>
            <a:pPr marL="0" lvl="0" indent="0" algn="just" eaLnBrk="0" hangingPunct="0">
              <a:spcBef>
                <a:spcPct val="0"/>
              </a:spcBef>
              <a:buClrTx/>
              <a:buSzTx/>
              <a:buFontTx/>
              <a:buChar char="•"/>
            </a:pPr>
            <a:r>
              <a:rPr lang="es-ES" sz="2400" dirty="0">
                <a:solidFill>
                  <a:prstClr val="black"/>
                </a:solidFill>
                <a:latin typeface="Arial" panose="020B0604020202020204" pitchFamily="34" charset="0"/>
                <a:ea typeface="Calibri" pitchFamily="34" charset="0"/>
                <a:cs typeface="Arial" pitchFamily="34" charset="0"/>
              </a:rPr>
              <a:t>Brújulas</a:t>
            </a:r>
            <a:endParaRPr lang="es-ES" sz="2400" dirty="0">
              <a:solidFill>
                <a:prstClr val="black"/>
              </a:solidFill>
              <a:latin typeface="Arial" panose="020B0604020202020204" pitchFamily="34" charset="0"/>
            </a:endParaRPr>
          </a:p>
          <a:p>
            <a:pPr marL="0" lvl="0" indent="0" algn="just" eaLnBrk="0" hangingPunct="0">
              <a:spcBef>
                <a:spcPct val="0"/>
              </a:spcBef>
              <a:buClrTx/>
              <a:buSzTx/>
              <a:buFontTx/>
              <a:buChar char="•"/>
            </a:pPr>
            <a:r>
              <a:rPr lang="es-ES" sz="2400" dirty="0">
                <a:solidFill>
                  <a:prstClr val="black"/>
                </a:solidFill>
                <a:latin typeface="Arial" panose="020B0604020202020204" pitchFamily="34" charset="0"/>
                <a:ea typeface="Calibri" pitchFamily="34" charset="0"/>
                <a:cs typeface="Arial" pitchFamily="34" charset="0"/>
              </a:rPr>
              <a:t>Prismáticos</a:t>
            </a:r>
            <a:endParaRPr lang="es-ES" sz="2400" dirty="0">
              <a:solidFill>
                <a:prstClr val="black"/>
              </a:solidFill>
              <a:latin typeface="Arial" panose="020B0604020202020204" pitchFamily="34" charset="0"/>
            </a:endParaRPr>
          </a:p>
          <a:p>
            <a:pPr marL="0" lvl="0" indent="0" algn="just" eaLnBrk="0" hangingPunct="0">
              <a:spcBef>
                <a:spcPct val="0"/>
              </a:spcBef>
              <a:buClrTx/>
              <a:buSzTx/>
              <a:buFontTx/>
              <a:buChar char="•"/>
            </a:pPr>
            <a:r>
              <a:rPr lang="es-ES" sz="2400" dirty="0">
                <a:solidFill>
                  <a:prstClr val="black"/>
                </a:solidFill>
                <a:latin typeface="Arial" panose="020B0604020202020204" pitchFamily="34" charset="0"/>
                <a:ea typeface="Calibri" pitchFamily="34" charset="0"/>
                <a:cs typeface="Arial" pitchFamily="34" charset="0"/>
              </a:rPr>
              <a:t>Cuerdas de diferentes diámetros</a:t>
            </a:r>
            <a:endParaRPr lang="es-ES" sz="2400" dirty="0">
              <a:solidFill>
                <a:prstClr val="black"/>
              </a:solidFill>
              <a:latin typeface="Arial" panose="020B0604020202020204" pitchFamily="34" charset="0"/>
            </a:endParaRPr>
          </a:p>
          <a:p>
            <a:pPr marL="0" lvl="0" indent="0" algn="just" eaLnBrk="0" hangingPunct="0">
              <a:spcBef>
                <a:spcPct val="0"/>
              </a:spcBef>
              <a:buClrTx/>
              <a:buSzTx/>
              <a:buFontTx/>
              <a:buChar char="•"/>
            </a:pPr>
            <a:r>
              <a:rPr lang="es-ES" sz="2400" dirty="0">
                <a:solidFill>
                  <a:prstClr val="black"/>
                </a:solidFill>
                <a:latin typeface="Arial" panose="020B0604020202020204" pitchFamily="34" charset="0"/>
                <a:ea typeface="Calibri" pitchFamily="34" charset="0"/>
                <a:cs typeface="Arial" pitchFamily="34" charset="0"/>
              </a:rPr>
              <a:t>Herramientas en general </a:t>
            </a:r>
            <a:r>
              <a:rPr lang="es-ES" sz="2400" dirty="0" smtClean="0">
                <a:solidFill>
                  <a:prstClr val="black"/>
                </a:solidFill>
                <a:latin typeface="Arial" panose="020B0604020202020204" pitchFamily="34" charset="0"/>
                <a:ea typeface="Calibri" pitchFamily="34" charset="0"/>
                <a:cs typeface="Arial" pitchFamily="34" charset="0"/>
              </a:rPr>
              <a:t>tanto </a:t>
            </a:r>
            <a:r>
              <a:rPr lang="es-ES" sz="2400" dirty="0">
                <a:solidFill>
                  <a:prstClr val="black"/>
                </a:solidFill>
                <a:latin typeface="Arial" panose="020B0604020202020204" pitchFamily="34" charset="0"/>
                <a:ea typeface="Calibri" pitchFamily="34" charset="0"/>
                <a:cs typeface="Arial" pitchFamily="34" charset="0"/>
              </a:rPr>
              <a:t>para </a:t>
            </a:r>
            <a:r>
              <a:rPr lang="es-ES" sz="2400" dirty="0" smtClean="0">
                <a:solidFill>
                  <a:prstClr val="black"/>
                </a:solidFill>
                <a:latin typeface="Arial" panose="020B0604020202020204" pitchFamily="34" charset="0"/>
                <a:ea typeface="Calibri" pitchFamily="34" charset="0"/>
                <a:cs typeface="Arial" pitchFamily="34" charset="0"/>
              </a:rPr>
              <a:t>el trabajo </a:t>
            </a:r>
            <a:r>
              <a:rPr lang="es-ES" sz="2400" dirty="0">
                <a:solidFill>
                  <a:prstClr val="black"/>
                </a:solidFill>
                <a:latin typeface="Arial" panose="020B0604020202020204" pitchFamily="34" charset="0"/>
                <a:ea typeface="Calibri" pitchFamily="34" charset="0"/>
                <a:cs typeface="Arial" pitchFamily="34" charset="0"/>
              </a:rPr>
              <a:t>de campo como para reparaciones en talleres</a:t>
            </a:r>
            <a:endParaRPr lang="es-ES" sz="2400" dirty="0">
              <a:solidFill>
                <a:prstClr val="black"/>
              </a:solidFill>
              <a:latin typeface="Arial" panose="020B0604020202020204" pitchFamily="34" charset="0"/>
            </a:endParaRPr>
          </a:p>
          <a:p>
            <a:pPr marL="0" lvl="0" indent="0" algn="just" eaLnBrk="0" hangingPunct="0">
              <a:spcBef>
                <a:spcPct val="0"/>
              </a:spcBef>
              <a:buClrTx/>
              <a:buSzTx/>
              <a:buFontTx/>
              <a:buChar char="•"/>
            </a:pPr>
            <a:r>
              <a:rPr lang="es-ES" sz="2400" dirty="0">
                <a:solidFill>
                  <a:prstClr val="black"/>
                </a:solidFill>
                <a:latin typeface="Arial" panose="020B0604020202020204" pitchFamily="34" charset="0"/>
                <a:ea typeface="Calibri" pitchFamily="34" charset="0"/>
                <a:cs typeface="Arial" pitchFamily="34" charset="0"/>
              </a:rPr>
              <a:t>Medios de acampada y para la vida en las regiones naturales tropicales</a:t>
            </a:r>
            <a:endParaRPr lang="es-ES" sz="2400" dirty="0">
              <a:solidFill>
                <a:prstClr val="black"/>
              </a:solidFill>
              <a:latin typeface="Arial" panose="020B0604020202020204" pitchFamily="34" charset="0"/>
            </a:endParaRPr>
          </a:p>
          <a:p>
            <a:pPr marL="0" lvl="0" indent="0" algn="just" eaLnBrk="0" hangingPunct="0">
              <a:spcBef>
                <a:spcPct val="0"/>
              </a:spcBef>
              <a:buClrTx/>
              <a:buSzTx/>
              <a:buFontTx/>
              <a:buChar char="•"/>
            </a:pPr>
            <a:r>
              <a:rPr lang="es-ES" sz="2400" dirty="0" smtClean="0">
                <a:solidFill>
                  <a:prstClr val="black"/>
                </a:solidFill>
                <a:latin typeface="Arial" panose="020B0604020202020204" pitchFamily="34" charset="0"/>
                <a:ea typeface="Calibri" pitchFamily="34" charset="0"/>
                <a:cs typeface="Arial" pitchFamily="34" charset="0"/>
              </a:rPr>
              <a:t>Recursos </a:t>
            </a:r>
            <a:r>
              <a:rPr lang="es-ES" sz="2400" dirty="0">
                <a:solidFill>
                  <a:prstClr val="black"/>
                </a:solidFill>
                <a:latin typeface="Arial" panose="020B0604020202020204" pitchFamily="34" charset="0"/>
                <a:ea typeface="Calibri" pitchFamily="34" charset="0"/>
                <a:cs typeface="Arial" pitchFamily="34" charset="0"/>
              </a:rPr>
              <a:t>necesarios para prestar primeros auxilios en diferentes </a:t>
            </a:r>
            <a:r>
              <a:rPr lang="es-ES" sz="2400" dirty="0" smtClean="0">
                <a:solidFill>
                  <a:prstClr val="black"/>
                </a:solidFill>
                <a:latin typeface="Arial" panose="020B0604020202020204" pitchFamily="34" charset="0"/>
                <a:ea typeface="Calibri" pitchFamily="34" charset="0"/>
                <a:cs typeface="Arial" pitchFamily="34" charset="0"/>
              </a:rPr>
              <a:t>condiciones.</a:t>
            </a:r>
            <a:endParaRPr lang="es-ES" sz="2400" dirty="0">
              <a:solidFill>
                <a:prstClr val="black"/>
              </a:solidFill>
              <a:latin typeface="Arial" panose="020B0604020202020204" pitchFamily="34" charset="0"/>
            </a:endParaRPr>
          </a:p>
          <a:p>
            <a:endParaRPr lang="en-US" sz="2400" dirty="0"/>
          </a:p>
        </p:txBody>
      </p:sp>
    </p:spTree>
    <p:extLst>
      <p:ext uri="{BB962C8B-B14F-4D97-AF65-F5344CB8AC3E}">
        <p14:creationId xmlns:p14="http://schemas.microsoft.com/office/powerpoint/2010/main" val="2167348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Análisis de factibilidad </a:t>
            </a:r>
            <a:endParaRPr lang="en-US" dirty="0"/>
          </a:p>
        </p:txBody>
      </p:sp>
      <p:sp>
        <p:nvSpPr>
          <p:cNvPr id="3" name="Marcador de contenido 2"/>
          <p:cNvSpPr>
            <a:spLocks noGrp="1"/>
          </p:cNvSpPr>
          <p:nvPr>
            <p:ph idx="1"/>
          </p:nvPr>
        </p:nvSpPr>
        <p:spPr>
          <a:xfrm>
            <a:off x="152400" y="1341438"/>
            <a:ext cx="12039600" cy="4967882"/>
          </a:xfrm>
        </p:spPr>
        <p:txBody>
          <a:bodyPr/>
          <a:lstStyle/>
          <a:p>
            <a:pPr marL="0" lvl="0" indent="0" algn="just" eaLnBrk="0" hangingPunct="0">
              <a:spcBef>
                <a:spcPct val="0"/>
              </a:spcBef>
              <a:buClrTx/>
              <a:buSzTx/>
              <a:buFontTx/>
              <a:buChar char="•"/>
            </a:pPr>
            <a:r>
              <a:rPr lang="es-ES" sz="2400" dirty="0">
                <a:solidFill>
                  <a:prstClr val="black"/>
                </a:solidFill>
                <a:latin typeface="Arial" panose="020B0604020202020204" pitchFamily="34" charset="0"/>
                <a:ea typeface="Calibri" pitchFamily="34" charset="0"/>
                <a:cs typeface="Arial" pitchFamily="34" charset="0"/>
              </a:rPr>
              <a:t>Patrocinio</a:t>
            </a:r>
            <a:r>
              <a:rPr lang="es-ES" sz="2400" b="1" dirty="0">
                <a:solidFill>
                  <a:prstClr val="black"/>
                </a:solidFill>
                <a:latin typeface="Arial" panose="020B0604020202020204" pitchFamily="34" charset="0"/>
                <a:ea typeface="Calibri" pitchFamily="34" charset="0"/>
                <a:cs typeface="Arial" pitchFamily="34" charset="0"/>
              </a:rPr>
              <a:t> </a:t>
            </a:r>
            <a:r>
              <a:rPr lang="es-ES" sz="2400" dirty="0">
                <a:solidFill>
                  <a:prstClr val="black"/>
                </a:solidFill>
                <a:latin typeface="Arial" panose="020B0604020202020204" pitchFamily="34" charset="0"/>
                <a:ea typeface="Calibri" pitchFamily="34" charset="0"/>
                <a:cs typeface="Arial" pitchFamily="34" charset="0"/>
              </a:rPr>
              <a:t>de fabricantes y </a:t>
            </a:r>
            <a:r>
              <a:rPr lang="es-ES" sz="2400" dirty="0" smtClean="0">
                <a:solidFill>
                  <a:prstClr val="black"/>
                </a:solidFill>
                <a:latin typeface="Arial" panose="020B0604020202020204" pitchFamily="34" charset="0"/>
                <a:ea typeface="Calibri" pitchFamily="34" charset="0"/>
                <a:cs typeface="Arial" pitchFamily="34" charset="0"/>
              </a:rPr>
              <a:t>distribuidores</a:t>
            </a:r>
            <a:endParaRPr lang="es-ES" sz="2400" dirty="0">
              <a:solidFill>
                <a:prstClr val="black"/>
              </a:solidFill>
              <a:latin typeface="Arial" panose="020B0604020202020204" pitchFamily="34" charset="0"/>
              <a:cs typeface="Arial" pitchFamily="34" charset="0"/>
            </a:endParaRPr>
          </a:p>
          <a:p>
            <a:pPr marL="0" lvl="0" indent="0" algn="just" eaLnBrk="0" hangingPunct="0">
              <a:spcBef>
                <a:spcPct val="0"/>
              </a:spcBef>
              <a:buClrTx/>
              <a:buSzTx/>
              <a:buFontTx/>
              <a:buChar char="•"/>
            </a:pPr>
            <a:r>
              <a:rPr lang="es-ES" sz="2400" dirty="0">
                <a:solidFill>
                  <a:prstClr val="black"/>
                </a:solidFill>
                <a:latin typeface="Arial" panose="020B0604020202020204" pitchFamily="34" charset="0"/>
                <a:ea typeface="Calibri" pitchFamily="34" charset="0"/>
                <a:cs typeface="Arial" pitchFamily="34" charset="0"/>
              </a:rPr>
              <a:t>Publicaciones ( libros, folletos, revistas o videos)</a:t>
            </a:r>
            <a:endParaRPr lang="es-ES" sz="2400" dirty="0">
              <a:solidFill>
                <a:prstClr val="black"/>
              </a:solidFill>
              <a:latin typeface="Arial" panose="020B0604020202020204" pitchFamily="34" charset="0"/>
              <a:cs typeface="Arial" pitchFamily="34" charset="0"/>
            </a:endParaRPr>
          </a:p>
          <a:p>
            <a:pPr marL="0" lvl="0" indent="0" algn="just" eaLnBrk="0" hangingPunct="0">
              <a:spcBef>
                <a:spcPct val="0"/>
              </a:spcBef>
              <a:buClrTx/>
              <a:buSzTx/>
              <a:buFontTx/>
              <a:buChar char="•"/>
            </a:pPr>
            <a:r>
              <a:rPr lang="es-ES" sz="2400" dirty="0">
                <a:solidFill>
                  <a:prstClr val="black"/>
                </a:solidFill>
                <a:latin typeface="Arial" panose="020B0604020202020204" pitchFamily="34" charset="0"/>
                <a:ea typeface="Calibri" pitchFamily="34" charset="0"/>
                <a:cs typeface="Arial" pitchFamily="34" charset="0"/>
              </a:rPr>
              <a:t>Organización y desarrollo de eventos científico técnicos</a:t>
            </a:r>
            <a:endParaRPr lang="es-ES" sz="2400" dirty="0">
              <a:solidFill>
                <a:prstClr val="black"/>
              </a:solidFill>
              <a:latin typeface="Arial" panose="020B0604020202020204" pitchFamily="34" charset="0"/>
              <a:cs typeface="Arial" pitchFamily="34" charset="0"/>
            </a:endParaRPr>
          </a:p>
          <a:p>
            <a:pPr marL="0" lvl="0" indent="0" algn="just" eaLnBrk="0" hangingPunct="0">
              <a:spcBef>
                <a:spcPct val="0"/>
              </a:spcBef>
              <a:buClrTx/>
              <a:buSzTx/>
              <a:buFontTx/>
              <a:buChar char="•"/>
            </a:pPr>
            <a:r>
              <a:rPr lang="es-ES" sz="2400" dirty="0">
                <a:solidFill>
                  <a:prstClr val="black"/>
                </a:solidFill>
                <a:latin typeface="Arial" panose="020B0604020202020204" pitchFamily="34" charset="0"/>
                <a:ea typeface="Calibri" pitchFamily="34" charset="0"/>
                <a:cs typeface="Arial" pitchFamily="34" charset="0"/>
              </a:rPr>
              <a:t>Organización de competencias concursos y </a:t>
            </a:r>
            <a:r>
              <a:rPr lang="es-ES" sz="2400" dirty="0" smtClean="0">
                <a:solidFill>
                  <a:prstClr val="black"/>
                </a:solidFill>
                <a:latin typeface="Arial" panose="020B0604020202020204" pitchFamily="34" charset="0"/>
                <a:ea typeface="Calibri" pitchFamily="34" charset="0"/>
                <a:cs typeface="Arial" pitchFamily="34" charset="0"/>
              </a:rPr>
              <a:t>exposiciones</a:t>
            </a:r>
            <a:endParaRPr lang="es-ES" sz="2400" dirty="0">
              <a:solidFill>
                <a:prstClr val="black"/>
              </a:solidFill>
              <a:latin typeface="Arial" panose="020B0604020202020204" pitchFamily="34" charset="0"/>
              <a:cs typeface="Arial" pitchFamily="34" charset="0"/>
            </a:endParaRPr>
          </a:p>
          <a:p>
            <a:pPr marL="0" lvl="0" indent="0" algn="just" eaLnBrk="0" hangingPunct="0">
              <a:spcBef>
                <a:spcPct val="0"/>
              </a:spcBef>
              <a:buClrTx/>
              <a:buSzTx/>
              <a:buFontTx/>
              <a:buChar char="•"/>
            </a:pPr>
            <a:r>
              <a:rPr lang="es-ES" sz="2400" dirty="0">
                <a:solidFill>
                  <a:prstClr val="black"/>
                </a:solidFill>
                <a:latin typeface="Arial" panose="020B0604020202020204" pitchFamily="34" charset="0"/>
                <a:ea typeface="Calibri" pitchFamily="34" charset="0"/>
                <a:cs typeface="Arial" pitchFamily="34" charset="0"/>
              </a:rPr>
              <a:t>Desarrollo de cursos de capacitación y formación dirigido al personal de entidades que requieren de estos servicios.</a:t>
            </a:r>
            <a:endParaRPr lang="es-ES" sz="2400" dirty="0">
              <a:solidFill>
                <a:prstClr val="black"/>
              </a:solidFill>
              <a:latin typeface="Arial" panose="020B0604020202020204" pitchFamily="34" charset="0"/>
              <a:cs typeface="Arial" pitchFamily="34" charset="0"/>
            </a:endParaRPr>
          </a:p>
          <a:p>
            <a:pPr marL="0" lvl="0" indent="0" algn="just" eaLnBrk="0" hangingPunct="0">
              <a:spcBef>
                <a:spcPct val="0"/>
              </a:spcBef>
              <a:buClrTx/>
              <a:buSzTx/>
              <a:buFontTx/>
              <a:buChar char="•"/>
            </a:pPr>
            <a:r>
              <a:rPr lang="es-ES" sz="2400" dirty="0">
                <a:solidFill>
                  <a:prstClr val="black"/>
                </a:solidFill>
                <a:latin typeface="Arial" panose="020B0604020202020204" pitchFamily="34" charset="0"/>
                <a:ea typeface="Calibri" pitchFamily="34" charset="0"/>
                <a:cs typeface="Arial" pitchFamily="34" charset="0"/>
              </a:rPr>
              <a:t>Patrocinio de entidades y fundaciones</a:t>
            </a:r>
            <a:endParaRPr lang="es-ES" sz="2400" dirty="0">
              <a:solidFill>
                <a:prstClr val="black"/>
              </a:solidFill>
              <a:latin typeface="Arial" panose="020B0604020202020204" pitchFamily="34" charset="0"/>
              <a:cs typeface="Arial" pitchFamily="34" charset="0"/>
            </a:endParaRPr>
          </a:p>
          <a:p>
            <a:pPr marL="0" lvl="0" indent="0" algn="just" eaLnBrk="0" hangingPunct="0">
              <a:spcBef>
                <a:spcPct val="0"/>
              </a:spcBef>
              <a:buClrTx/>
              <a:buSzTx/>
              <a:buFontTx/>
              <a:buChar char="•"/>
            </a:pPr>
            <a:r>
              <a:rPr lang="es-ES" sz="2400" dirty="0">
                <a:solidFill>
                  <a:prstClr val="black"/>
                </a:solidFill>
                <a:latin typeface="Arial" panose="020B0604020202020204" pitchFamily="34" charset="0"/>
                <a:ea typeface="Calibri" pitchFamily="34" charset="0"/>
                <a:cs typeface="Arial" pitchFamily="34" charset="0"/>
              </a:rPr>
              <a:t>Participación en filmaciones como asesores, aseguradores, u otros servicios especializados</a:t>
            </a:r>
            <a:endParaRPr lang="es-ES" sz="2400" dirty="0">
              <a:solidFill>
                <a:prstClr val="black"/>
              </a:solidFill>
              <a:latin typeface="Arial" panose="020B0604020202020204" pitchFamily="34" charset="0"/>
              <a:cs typeface="Arial" pitchFamily="34" charset="0"/>
            </a:endParaRPr>
          </a:p>
          <a:p>
            <a:pPr marL="0" lvl="0" indent="0" algn="just" eaLnBrk="0" hangingPunct="0">
              <a:spcBef>
                <a:spcPct val="0"/>
              </a:spcBef>
              <a:buClrTx/>
              <a:buSzTx/>
              <a:buFontTx/>
              <a:buChar char="•"/>
            </a:pPr>
            <a:r>
              <a:rPr lang="es-ES" sz="2400" dirty="0">
                <a:solidFill>
                  <a:prstClr val="black"/>
                </a:solidFill>
                <a:latin typeface="Arial" panose="020B0604020202020204" pitchFamily="34" charset="0"/>
                <a:ea typeface="Calibri" pitchFamily="34" charset="0"/>
                <a:cs typeface="Arial" pitchFamily="34" charset="0"/>
              </a:rPr>
              <a:t>Servicios de </a:t>
            </a:r>
            <a:r>
              <a:rPr lang="es-ES" sz="2400" dirty="0" smtClean="0">
                <a:solidFill>
                  <a:prstClr val="black"/>
                </a:solidFill>
                <a:latin typeface="Arial" panose="020B0604020202020204" pitchFamily="34" charset="0"/>
                <a:ea typeface="Calibri" pitchFamily="34" charset="0"/>
                <a:cs typeface="Arial" pitchFamily="34" charset="0"/>
              </a:rPr>
              <a:t>guía a </a:t>
            </a:r>
            <a:r>
              <a:rPr lang="es-ES" sz="2400" dirty="0">
                <a:solidFill>
                  <a:prstClr val="black"/>
                </a:solidFill>
                <a:latin typeface="Arial" panose="020B0604020202020204" pitchFamily="34" charset="0"/>
                <a:ea typeface="Calibri" pitchFamily="34" charset="0"/>
                <a:cs typeface="Arial" pitchFamily="34" charset="0"/>
              </a:rPr>
              <a:t>personal especializado</a:t>
            </a:r>
            <a:endParaRPr lang="es-ES" sz="2400" dirty="0">
              <a:solidFill>
                <a:prstClr val="black"/>
              </a:solidFill>
              <a:latin typeface="Arial" panose="020B0604020202020204" pitchFamily="34" charset="0"/>
              <a:cs typeface="Arial" pitchFamily="34" charset="0"/>
            </a:endParaRPr>
          </a:p>
          <a:p>
            <a:pPr marL="0" lvl="0" indent="0" algn="just" eaLnBrk="0" hangingPunct="0">
              <a:spcBef>
                <a:spcPct val="0"/>
              </a:spcBef>
              <a:buClrTx/>
              <a:buSzTx/>
              <a:buFontTx/>
              <a:buChar char="•"/>
            </a:pPr>
            <a:r>
              <a:rPr lang="es-ES" sz="2400" dirty="0">
                <a:solidFill>
                  <a:prstClr val="black"/>
                </a:solidFill>
                <a:latin typeface="Arial" panose="020B0604020202020204" pitchFamily="34" charset="0"/>
                <a:ea typeface="Calibri" pitchFamily="34" charset="0"/>
                <a:cs typeface="Arial" pitchFamily="34" charset="0"/>
              </a:rPr>
              <a:t>Otros servicios y trabajos.</a:t>
            </a:r>
            <a:endParaRPr lang="es-ES" sz="2400" dirty="0">
              <a:solidFill>
                <a:prstClr val="black"/>
              </a:solidFill>
              <a:latin typeface="Arial" panose="020B0604020202020204" pitchFamily="34" charset="0"/>
              <a:cs typeface="Arial" pitchFamily="34" charset="0"/>
            </a:endParaRPr>
          </a:p>
          <a:p>
            <a:endParaRPr lang="en-US" dirty="0"/>
          </a:p>
        </p:txBody>
      </p:sp>
    </p:spTree>
    <p:extLst>
      <p:ext uri="{BB962C8B-B14F-4D97-AF65-F5344CB8AC3E}">
        <p14:creationId xmlns:p14="http://schemas.microsoft.com/office/powerpoint/2010/main" val="3294748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Estructura organizativa y funcional</a:t>
            </a:r>
            <a:endParaRPr lang="en-US" dirty="0"/>
          </a:p>
        </p:txBody>
      </p:sp>
      <p:sp>
        <p:nvSpPr>
          <p:cNvPr id="3" name="Marcador de contenido 2"/>
          <p:cNvSpPr>
            <a:spLocks noGrp="1"/>
          </p:cNvSpPr>
          <p:nvPr>
            <p:ph idx="1"/>
          </p:nvPr>
        </p:nvSpPr>
        <p:spPr/>
        <p:txBody>
          <a:bodyPr/>
          <a:lstStyle/>
          <a:p>
            <a:pPr marL="457200" lvl="0" indent="-457200" eaLnBrk="0" hangingPunct="0">
              <a:spcBef>
                <a:spcPct val="0"/>
              </a:spcBef>
              <a:buClrTx/>
              <a:buSzTx/>
              <a:buFont typeface="+mj-lt"/>
              <a:buAutoNum type="arabicPeriod"/>
            </a:pPr>
            <a:r>
              <a:rPr lang="es-ES" sz="2400" dirty="0">
                <a:solidFill>
                  <a:prstClr val="black"/>
                </a:solidFill>
                <a:latin typeface="Arial" panose="020B0604020202020204" pitchFamily="34" charset="0"/>
                <a:ea typeface="Calibri" pitchFamily="34" charset="0"/>
                <a:cs typeface="Arial" pitchFamily="34" charset="0"/>
              </a:rPr>
              <a:t>Administrador del </a:t>
            </a:r>
            <a:r>
              <a:rPr lang="es-ES" sz="2400" dirty="0" smtClean="0">
                <a:solidFill>
                  <a:prstClr val="black"/>
                </a:solidFill>
                <a:latin typeface="Arial" panose="020B0604020202020204" pitchFamily="34" charset="0"/>
                <a:ea typeface="Calibri" pitchFamily="34" charset="0"/>
                <a:cs typeface="Arial" pitchFamily="34" charset="0"/>
              </a:rPr>
              <a:t>lugar</a:t>
            </a:r>
          </a:p>
          <a:p>
            <a:pPr marL="457200" lvl="0" indent="-457200" eaLnBrk="0" hangingPunct="0">
              <a:spcBef>
                <a:spcPct val="0"/>
              </a:spcBef>
              <a:buClrTx/>
              <a:buSzTx/>
              <a:buFont typeface="+mj-lt"/>
              <a:buAutoNum type="arabicPeriod"/>
            </a:pPr>
            <a:endParaRPr lang="es-ES" sz="2400" dirty="0" smtClean="0">
              <a:solidFill>
                <a:prstClr val="black"/>
              </a:solidFill>
              <a:latin typeface="Arial" panose="020B0604020202020204" pitchFamily="34" charset="0"/>
              <a:ea typeface="Calibri" pitchFamily="34" charset="0"/>
              <a:cs typeface="Arial" pitchFamily="34" charset="0"/>
            </a:endParaRPr>
          </a:p>
          <a:p>
            <a:pPr marL="457200" lvl="0" indent="-457200" eaLnBrk="0" hangingPunct="0">
              <a:spcBef>
                <a:spcPct val="0"/>
              </a:spcBef>
              <a:buClrTx/>
              <a:buSzTx/>
              <a:buFont typeface="+mj-lt"/>
              <a:buAutoNum type="arabicPeriod"/>
            </a:pPr>
            <a:r>
              <a:rPr lang="es-ES" sz="2400" dirty="0">
                <a:solidFill>
                  <a:prstClr val="black"/>
                </a:solidFill>
                <a:latin typeface="Arial" panose="020B0604020202020204" pitchFamily="34" charset="0"/>
                <a:ea typeface="Calibri" pitchFamily="34" charset="0"/>
                <a:cs typeface="Arial" pitchFamily="34" charset="0"/>
              </a:rPr>
              <a:t> </a:t>
            </a:r>
            <a:r>
              <a:rPr lang="es-ES" sz="2400" dirty="0" smtClean="0">
                <a:solidFill>
                  <a:prstClr val="black"/>
                </a:solidFill>
                <a:latin typeface="Arial" panose="020B0604020202020204" pitchFamily="34" charset="0"/>
                <a:ea typeface="Calibri" pitchFamily="34" charset="0"/>
                <a:cs typeface="Arial" pitchFamily="34" charset="0"/>
              </a:rPr>
              <a:t>Coordinador </a:t>
            </a:r>
            <a:r>
              <a:rPr lang="es-ES" sz="2400" dirty="0">
                <a:solidFill>
                  <a:prstClr val="black"/>
                </a:solidFill>
                <a:latin typeface="Arial" panose="020B0604020202020204" pitchFamily="34" charset="0"/>
                <a:ea typeface="Calibri" pitchFamily="34" charset="0"/>
                <a:cs typeface="Arial" pitchFamily="34" charset="0"/>
              </a:rPr>
              <a:t>principal del </a:t>
            </a:r>
            <a:r>
              <a:rPr lang="es-ES" sz="2400" dirty="0" smtClean="0">
                <a:solidFill>
                  <a:prstClr val="black"/>
                </a:solidFill>
                <a:latin typeface="Arial" panose="020B0604020202020204" pitchFamily="34" charset="0"/>
                <a:ea typeface="Calibri" pitchFamily="34" charset="0"/>
                <a:cs typeface="Arial" pitchFamily="34" charset="0"/>
              </a:rPr>
              <a:t>proyecto</a:t>
            </a:r>
          </a:p>
          <a:p>
            <a:pPr marL="457200" lvl="0" indent="-457200" eaLnBrk="0" hangingPunct="0">
              <a:spcBef>
                <a:spcPct val="0"/>
              </a:spcBef>
              <a:buClrTx/>
              <a:buSzTx/>
              <a:buFont typeface="+mj-lt"/>
              <a:buAutoNum type="arabicPeriod"/>
            </a:pPr>
            <a:endParaRPr lang="es-ES" sz="2400" dirty="0" smtClean="0">
              <a:solidFill>
                <a:prstClr val="black"/>
              </a:solidFill>
              <a:latin typeface="Arial" panose="020B0604020202020204" pitchFamily="34" charset="0"/>
              <a:ea typeface="Calibri" pitchFamily="34" charset="0"/>
              <a:cs typeface="Arial" pitchFamily="34" charset="0"/>
            </a:endParaRPr>
          </a:p>
          <a:p>
            <a:pPr marL="457200" lvl="0" indent="-457200" eaLnBrk="0" hangingPunct="0">
              <a:spcBef>
                <a:spcPct val="0"/>
              </a:spcBef>
              <a:buClrTx/>
              <a:buSzTx/>
              <a:buFont typeface="+mj-lt"/>
              <a:buAutoNum type="arabicPeriod"/>
            </a:pPr>
            <a:r>
              <a:rPr lang="es-ES" sz="2400" dirty="0">
                <a:solidFill>
                  <a:prstClr val="black"/>
                </a:solidFill>
                <a:latin typeface="Arial" panose="020B0604020202020204" pitchFamily="34" charset="0"/>
                <a:ea typeface="Calibri" pitchFamily="34" charset="0"/>
                <a:cs typeface="Arial" pitchFamily="34" charset="0"/>
              </a:rPr>
              <a:t> </a:t>
            </a:r>
            <a:r>
              <a:rPr lang="es-ES" sz="2400" dirty="0" smtClean="0">
                <a:solidFill>
                  <a:prstClr val="black"/>
                </a:solidFill>
                <a:latin typeface="Arial" panose="020B0604020202020204" pitchFamily="34" charset="0"/>
                <a:ea typeface="Calibri" pitchFamily="34" charset="0"/>
                <a:cs typeface="Arial" pitchFamily="34" charset="0"/>
              </a:rPr>
              <a:t>Grupo </a:t>
            </a:r>
            <a:r>
              <a:rPr lang="es-ES" sz="2400" dirty="0">
                <a:solidFill>
                  <a:prstClr val="black"/>
                </a:solidFill>
                <a:latin typeface="Arial" panose="020B0604020202020204" pitchFamily="34" charset="0"/>
                <a:ea typeface="Calibri" pitchFamily="34" charset="0"/>
                <a:cs typeface="Arial" pitchFamily="34" charset="0"/>
              </a:rPr>
              <a:t>de trabajo del </a:t>
            </a:r>
            <a:r>
              <a:rPr lang="es-ES" sz="2400" dirty="0" smtClean="0">
                <a:solidFill>
                  <a:prstClr val="black"/>
                </a:solidFill>
                <a:latin typeface="Arial" panose="020B0604020202020204" pitchFamily="34" charset="0"/>
                <a:ea typeface="Calibri" pitchFamily="34" charset="0"/>
                <a:cs typeface="Arial" pitchFamily="34" charset="0"/>
              </a:rPr>
              <a:t>proyecto</a:t>
            </a:r>
          </a:p>
          <a:p>
            <a:pPr marL="457200" lvl="0" indent="-457200" eaLnBrk="0" hangingPunct="0">
              <a:spcBef>
                <a:spcPct val="0"/>
              </a:spcBef>
              <a:buClrTx/>
              <a:buSzTx/>
              <a:buFont typeface="+mj-lt"/>
              <a:buAutoNum type="arabicPeriod"/>
            </a:pPr>
            <a:endParaRPr lang="es-ES" sz="2400" dirty="0" smtClean="0">
              <a:solidFill>
                <a:prstClr val="black"/>
              </a:solidFill>
              <a:latin typeface="Arial" panose="020B0604020202020204" pitchFamily="34" charset="0"/>
              <a:ea typeface="Calibri" pitchFamily="34" charset="0"/>
              <a:cs typeface="Arial" pitchFamily="34" charset="0"/>
            </a:endParaRPr>
          </a:p>
          <a:p>
            <a:pPr marL="457200" lvl="0" indent="-457200" eaLnBrk="0" hangingPunct="0">
              <a:spcBef>
                <a:spcPct val="0"/>
              </a:spcBef>
              <a:buClrTx/>
              <a:buSzTx/>
              <a:buFont typeface="+mj-lt"/>
              <a:buAutoNum type="arabicPeriod"/>
            </a:pPr>
            <a:r>
              <a:rPr lang="es-ES" sz="2400" dirty="0">
                <a:solidFill>
                  <a:prstClr val="black"/>
                </a:solidFill>
                <a:latin typeface="Arial" panose="020B0604020202020204" pitchFamily="34" charset="0"/>
                <a:ea typeface="Calibri" pitchFamily="34" charset="0"/>
                <a:cs typeface="Arial" pitchFamily="34" charset="0"/>
              </a:rPr>
              <a:t> </a:t>
            </a:r>
            <a:r>
              <a:rPr lang="es-ES" sz="2400" dirty="0" smtClean="0">
                <a:solidFill>
                  <a:prstClr val="black"/>
                </a:solidFill>
                <a:latin typeface="Arial" panose="020B0604020202020204" pitchFamily="34" charset="0"/>
                <a:ea typeface="Calibri" pitchFamily="34" charset="0"/>
                <a:cs typeface="Arial" pitchFamily="34" charset="0"/>
              </a:rPr>
              <a:t>Personal de </a:t>
            </a:r>
            <a:r>
              <a:rPr lang="es-ES" sz="2400" dirty="0">
                <a:solidFill>
                  <a:prstClr val="black"/>
                </a:solidFill>
                <a:latin typeface="Arial" panose="020B0604020202020204" pitchFamily="34" charset="0"/>
                <a:ea typeface="Calibri" pitchFamily="34" charset="0"/>
                <a:cs typeface="Arial" pitchFamily="34" charset="0"/>
              </a:rPr>
              <a:t>seguridad y protección de los medios del </a:t>
            </a:r>
            <a:r>
              <a:rPr lang="es-ES" sz="2400" dirty="0" smtClean="0">
                <a:solidFill>
                  <a:prstClr val="black"/>
                </a:solidFill>
                <a:latin typeface="Arial" panose="020B0604020202020204" pitchFamily="34" charset="0"/>
                <a:ea typeface="Calibri" pitchFamily="34" charset="0"/>
                <a:cs typeface="Arial" pitchFamily="34" charset="0"/>
              </a:rPr>
              <a:t>área</a:t>
            </a:r>
          </a:p>
          <a:p>
            <a:pPr marL="457200" lvl="0" indent="-457200" eaLnBrk="0" hangingPunct="0">
              <a:spcBef>
                <a:spcPct val="0"/>
              </a:spcBef>
              <a:buClrTx/>
              <a:buSzTx/>
              <a:buFont typeface="+mj-lt"/>
              <a:buAutoNum type="arabicPeriod"/>
            </a:pPr>
            <a:endParaRPr lang="es-ES" sz="2400" dirty="0" smtClean="0">
              <a:solidFill>
                <a:prstClr val="black"/>
              </a:solidFill>
              <a:latin typeface="Arial" panose="020B0604020202020204" pitchFamily="34" charset="0"/>
              <a:ea typeface="Calibri" pitchFamily="34" charset="0"/>
              <a:cs typeface="Arial" pitchFamily="34" charset="0"/>
            </a:endParaRPr>
          </a:p>
          <a:p>
            <a:pPr marL="457200" lvl="0" indent="-457200" eaLnBrk="0" hangingPunct="0">
              <a:spcBef>
                <a:spcPct val="0"/>
              </a:spcBef>
              <a:buClrTx/>
              <a:buSzTx/>
              <a:buFont typeface="+mj-lt"/>
              <a:buAutoNum type="arabicPeriod"/>
            </a:pPr>
            <a:r>
              <a:rPr lang="es-ES" sz="2400" dirty="0">
                <a:solidFill>
                  <a:prstClr val="black"/>
                </a:solidFill>
                <a:latin typeface="Arial" panose="020B0604020202020204" pitchFamily="34" charset="0"/>
                <a:ea typeface="Calibri" pitchFamily="34" charset="0"/>
                <a:cs typeface="Arial" pitchFamily="34" charset="0"/>
              </a:rPr>
              <a:t> </a:t>
            </a:r>
            <a:r>
              <a:rPr lang="es-ES" sz="2400" dirty="0" smtClean="0">
                <a:solidFill>
                  <a:prstClr val="black"/>
                </a:solidFill>
                <a:latin typeface="Arial" panose="020B0604020202020204" pitchFamily="34" charset="0"/>
                <a:ea typeface="Calibri" pitchFamily="34" charset="0"/>
                <a:cs typeface="Arial" pitchFamily="34" charset="0"/>
              </a:rPr>
              <a:t>Encargados </a:t>
            </a:r>
            <a:r>
              <a:rPr lang="es-ES" sz="2400" dirty="0">
                <a:solidFill>
                  <a:prstClr val="black"/>
                </a:solidFill>
                <a:latin typeface="Arial" panose="020B0604020202020204" pitchFamily="34" charset="0"/>
                <a:ea typeface="Calibri" pitchFamily="34" charset="0"/>
                <a:cs typeface="Arial" pitchFamily="34" charset="0"/>
              </a:rPr>
              <a:t>de mantenimiento del </a:t>
            </a:r>
            <a:r>
              <a:rPr lang="es-ES" sz="2400" dirty="0" smtClean="0">
                <a:solidFill>
                  <a:prstClr val="black"/>
                </a:solidFill>
                <a:latin typeface="Arial" panose="020B0604020202020204" pitchFamily="34" charset="0"/>
                <a:ea typeface="Calibri" pitchFamily="34" charset="0"/>
                <a:cs typeface="Arial" pitchFamily="34" charset="0"/>
              </a:rPr>
              <a:t>área.</a:t>
            </a:r>
            <a:endParaRPr lang="es-ES" sz="2400" dirty="0">
              <a:solidFill>
                <a:prstClr val="black"/>
              </a:solidFill>
              <a:latin typeface="Arial" panose="020B0604020202020204" pitchFamily="34" charset="0"/>
              <a:ea typeface="Calibri" pitchFamily="34" charset="0"/>
              <a:cs typeface="Arial" pitchFamily="34" charset="0"/>
            </a:endParaRPr>
          </a:p>
          <a:p>
            <a:endParaRPr lang="en-US" dirty="0"/>
          </a:p>
        </p:txBody>
      </p:sp>
    </p:spTree>
    <p:extLst>
      <p:ext uri="{BB962C8B-B14F-4D97-AF65-F5344CB8AC3E}">
        <p14:creationId xmlns:p14="http://schemas.microsoft.com/office/powerpoint/2010/main" val="9317510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Plan de actividades ecoturísticas </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195658893"/>
              </p:ext>
            </p:extLst>
          </p:nvPr>
        </p:nvGraphicFramePr>
        <p:xfrm>
          <a:off x="983390" y="908720"/>
          <a:ext cx="10369152" cy="4824760"/>
        </p:xfrm>
        <a:graphic>
          <a:graphicData uri="http://schemas.openxmlformats.org/drawingml/2006/table">
            <a:tbl>
              <a:tblPr firstRow="1" bandRow="1">
                <a:tableStyleId>{5C22544A-7EE6-4342-B048-85BDC9FD1C3A}</a:tableStyleId>
              </a:tblPr>
              <a:tblGrid>
                <a:gridCol w="805093">
                  <a:extLst>
                    <a:ext uri="{9D8B030D-6E8A-4147-A177-3AD203B41FA5}">
                      <a16:colId xmlns:a16="http://schemas.microsoft.com/office/drawing/2014/main" val="1571499688"/>
                    </a:ext>
                  </a:extLst>
                </a:gridCol>
                <a:gridCol w="1981034">
                  <a:extLst>
                    <a:ext uri="{9D8B030D-6E8A-4147-A177-3AD203B41FA5}">
                      <a16:colId xmlns:a16="http://schemas.microsoft.com/office/drawing/2014/main" val="2766872366"/>
                    </a:ext>
                  </a:extLst>
                </a:gridCol>
                <a:gridCol w="2527675">
                  <a:extLst>
                    <a:ext uri="{9D8B030D-6E8A-4147-A177-3AD203B41FA5}">
                      <a16:colId xmlns:a16="http://schemas.microsoft.com/office/drawing/2014/main" val="1288215785"/>
                    </a:ext>
                  </a:extLst>
                </a:gridCol>
                <a:gridCol w="2527675">
                  <a:extLst>
                    <a:ext uri="{9D8B030D-6E8A-4147-A177-3AD203B41FA5}">
                      <a16:colId xmlns:a16="http://schemas.microsoft.com/office/drawing/2014/main" val="3085153524"/>
                    </a:ext>
                  </a:extLst>
                </a:gridCol>
                <a:gridCol w="2527675">
                  <a:extLst>
                    <a:ext uri="{9D8B030D-6E8A-4147-A177-3AD203B41FA5}">
                      <a16:colId xmlns:a16="http://schemas.microsoft.com/office/drawing/2014/main" val="2669466651"/>
                    </a:ext>
                  </a:extLst>
                </a:gridCol>
              </a:tblGrid>
              <a:tr h="843536">
                <a:tc>
                  <a:txBody>
                    <a:bodyPr/>
                    <a:lstStyle/>
                    <a:p>
                      <a:r>
                        <a:rPr lang="es-ES" dirty="0" smtClean="0"/>
                        <a:t>No</a:t>
                      </a:r>
                      <a:endParaRPr lang="en-US" dirty="0"/>
                    </a:p>
                  </a:txBody>
                  <a:tcPr/>
                </a:tc>
                <a:tc>
                  <a:txBody>
                    <a:bodyPr/>
                    <a:lstStyle/>
                    <a:p>
                      <a:r>
                        <a:rPr lang="es-ES" dirty="0" smtClean="0"/>
                        <a:t>Actividad</a:t>
                      </a:r>
                      <a:endParaRPr lang="en-US" dirty="0"/>
                    </a:p>
                  </a:txBody>
                  <a:tcPr/>
                </a:tc>
                <a:tc>
                  <a:txBody>
                    <a:bodyPr/>
                    <a:lstStyle/>
                    <a:p>
                      <a:r>
                        <a:rPr lang="es-ES" dirty="0" smtClean="0"/>
                        <a:t>Fecha </a:t>
                      </a:r>
                      <a:endParaRPr lang="en-US" dirty="0"/>
                    </a:p>
                  </a:txBody>
                  <a:tcPr/>
                </a:tc>
                <a:tc>
                  <a:txBody>
                    <a:bodyPr/>
                    <a:lstStyle/>
                    <a:p>
                      <a:r>
                        <a:rPr lang="es-ES" dirty="0" smtClean="0"/>
                        <a:t>Lugar </a:t>
                      </a:r>
                      <a:endParaRPr lang="en-US" dirty="0"/>
                    </a:p>
                  </a:txBody>
                  <a:tcPr/>
                </a:tc>
                <a:tc>
                  <a:txBody>
                    <a:bodyPr/>
                    <a:lstStyle/>
                    <a:p>
                      <a:r>
                        <a:rPr lang="es-ES" dirty="0" smtClean="0"/>
                        <a:t>Responsable </a:t>
                      </a:r>
                      <a:endParaRPr lang="en-US" dirty="0"/>
                    </a:p>
                  </a:txBody>
                  <a:tcPr/>
                </a:tc>
                <a:extLst>
                  <a:ext uri="{0D108BD9-81ED-4DB2-BD59-A6C34878D82A}">
                    <a16:rowId xmlns:a16="http://schemas.microsoft.com/office/drawing/2014/main" val="2512973463"/>
                  </a:ext>
                </a:extLst>
              </a:tr>
              <a:tr h="843536">
                <a:tc>
                  <a:txBody>
                    <a:bodyPr/>
                    <a:lstStyle/>
                    <a:p>
                      <a:r>
                        <a:rPr lang="es-ES" dirty="0" smtClean="0"/>
                        <a:t>1</a:t>
                      </a:r>
                      <a:endParaRPr lang="en-US" dirty="0"/>
                    </a:p>
                  </a:txBody>
                  <a:tcPr/>
                </a:tc>
                <a:tc>
                  <a:txBody>
                    <a:bodyPr/>
                    <a:lstStyle/>
                    <a:p>
                      <a:pPr algn="just">
                        <a:lnSpc>
                          <a:spcPct val="115000"/>
                        </a:lnSpc>
                        <a:spcAft>
                          <a:spcPts val="0"/>
                        </a:spcAft>
                      </a:pPr>
                      <a:r>
                        <a:rPr lang="es-ES" sz="1800" b="1" baseline="0" dirty="0">
                          <a:latin typeface="Arial"/>
                          <a:ea typeface="Calibri"/>
                          <a:cs typeface="Times New Roman"/>
                        </a:rPr>
                        <a:t>Baño en el </a:t>
                      </a:r>
                      <a:r>
                        <a:rPr lang="es-ES" sz="1800" b="1" baseline="0" dirty="0" smtClean="0">
                          <a:latin typeface="Arial"/>
                          <a:ea typeface="Calibri"/>
                          <a:cs typeface="Times New Roman"/>
                        </a:rPr>
                        <a:t>río</a:t>
                      </a:r>
                      <a:endParaRPr lang="es-ES" sz="1800" baseline="0" dirty="0">
                        <a:latin typeface="Calibri"/>
                        <a:ea typeface="Calibri"/>
                        <a:cs typeface="Times New Roman"/>
                      </a:endParaRPr>
                    </a:p>
                  </a:txBody>
                  <a:tcPr marL="68580" marR="68580" marT="0" marB="0"/>
                </a:tc>
                <a:tc>
                  <a:txBody>
                    <a:bodyPr/>
                    <a:lstStyle/>
                    <a:p>
                      <a:pPr algn="just">
                        <a:lnSpc>
                          <a:spcPct val="115000"/>
                        </a:lnSpc>
                        <a:spcAft>
                          <a:spcPts val="0"/>
                        </a:spcAft>
                      </a:pPr>
                      <a:r>
                        <a:rPr lang="es-ES" sz="1800" b="1" baseline="0" dirty="0">
                          <a:latin typeface="Arial"/>
                          <a:ea typeface="Calibri"/>
                          <a:cs typeface="Times New Roman"/>
                        </a:rPr>
                        <a:t>Martes- domingo</a:t>
                      </a:r>
                      <a:endParaRPr lang="es-ES" sz="1800" baseline="0" dirty="0">
                        <a:latin typeface="Calibri"/>
                        <a:ea typeface="Calibri"/>
                        <a:cs typeface="Times New Roman"/>
                      </a:endParaRPr>
                    </a:p>
                  </a:txBody>
                  <a:tcPr marL="68580" marR="68580" marT="0" marB="0"/>
                </a:tc>
                <a:tc>
                  <a:txBody>
                    <a:bodyPr/>
                    <a:lstStyle/>
                    <a:p>
                      <a:pPr algn="just">
                        <a:lnSpc>
                          <a:spcPct val="115000"/>
                        </a:lnSpc>
                        <a:spcAft>
                          <a:spcPts val="0"/>
                        </a:spcAft>
                      </a:pPr>
                      <a:r>
                        <a:rPr lang="es-ES" sz="1800" b="1" baseline="0" dirty="0" smtClean="0">
                          <a:latin typeface="Arial"/>
                          <a:ea typeface="Calibri"/>
                          <a:cs typeface="Times New Roman"/>
                        </a:rPr>
                        <a:t>Río </a:t>
                      </a:r>
                      <a:r>
                        <a:rPr lang="es-ES" sz="1800" b="1" baseline="0" dirty="0">
                          <a:latin typeface="Arial"/>
                          <a:ea typeface="Calibri"/>
                          <a:cs typeface="Times New Roman"/>
                        </a:rPr>
                        <a:t>de los Jardines de </a:t>
                      </a:r>
                      <a:r>
                        <a:rPr lang="es-ES" sz="1800" b="1" baseline="0" dirty="0" err="1" smtClean="0">
                          <a:latin typeface="Arial"/>
                          <a:ea typeface="Calibri"/>
                          <a:cs typeface="Times New Roman"/>
                        </a:rPr>
                        <a:t>Hershey</a:t>
                      </a:r>
                      <a:endParaRPr lang="es-ES" sz="1800" baseline="0" dirty="0">
                        <a:latin typeface="Calibri"/>
                        <a:ea typeface="Calibri"/>
                        <a:cs typeface="Times New Roman"/>
                      </a:endParaRPr>
                    </a:p>
                  </a:txBody>
                  <a:tcPr marL="68580" marR="68580" marT="0" marB="0"/>
                </a:tc>
                <a:tc>
                  <a:txBody>
                    <a:bodyPr/>
                    <a:lstStyle/>
                    <a:p>
                      <a:pPr algn="just">
                        <a:lnSpc>
                          <a:spcPct val="115000"/>
                        </a:lnSpc>
                        <a:spcAft>
                          <a:spcPts val="0"/>
                        </a:spcAft>
                      </a:pPr>
                      <a:r>
                        <a:rPr lang="es-ES" sz="1800" b="1" baseline="0">
                          <a:latin typeface="Arial"/>
                          <a:ea typeface="Calibri"/>
                          <a:cs typeface="Times New Roman"/>
                        </a:rPr>
                        <a:t>Grupo de trabajo del proyecto</a:t>
                      </a:r>
                      <a:endParaRPr lang="es-ES" sz="1800" baseline="0">
                        <a:latin typeface="Calibri"/>
                        <a:ea typeface="Calibri"/>
                        <a:cs typeface="Times New Roman"/>
                      </a:endParaRPr>
                    </a:p>
                  </a:txBody>
                  <a:tcPr marL="68580" marR="68580" marT="0" marB="0"/>
                </a:tc>
                <a:extLst>
                  <a:ext uri="{0D108BD9-81ED-4DB2-BD59-A6C34878D82A}">
                    <a16:rowId xmlns:a16="http://schemas.microsoft.com/office/drawing/2014/main" val="361059962"/>
                  </a:ext>
                </a:extLst>
              </a:tr>
              <a:tr h="843536">
                <a:tc>
                  <a:txBody>
                    <a:bodyPr/>
                    <a:lstStyle/>
                    <a:p>
                      <a:r>
                        <a:rPr lang="es-ES" dirty="0" smtClean="0"/>
                        <a:t>2</a:t>
                      </a:r>
                      <a:endParaRPr lang="en-US" dirty="0"/>
                    </a:p>
                  </a:txBody>
                  <a:tcPr/>
                </a:tc>
                <a:tc>
                  <a:txBody>
                    <a:bodyPr/>
                    <a:lstStyle/>
                    <a:p>
                      <a:pPr algn="just">
                        <a:lnSpc>
                          <a:spcPct val="115000"/>
                        </a:lnSpc>
                        <a:spcAft>
                          <a:spcPts val="0"/>
                        </a:spcAft>
                      </a:pPr>
                      <a:r>
                        <a:rPr lang="es-ES" sz="1800" b="1" baseline="0" dirty="0">
                          <a:latin typeface="Arial"/>
                          <a:ea typeface="Calibri"/>
                          <a:cs typeface="Times New Roman"/>
                        </a:rPr>
                        <a:t>Senderismo</a:t>
                      </a:r>
                      <a:endParaRPr lang="es-ES" sz="1800" baseline="0" dirty="0">
                        <a:latin typeface="Calibri"/>
                        <a:ea typeface="Calibri"/>
                        <a:cs typeface="Times New Roman"/>
                      </a:endParaRPr>
                    </a:p>
                    <a:p>
                      <a:pPr algn="just">
                        <a:lnSpc>
                          <a:spcPct val="115000"/>
                        </a:lnSpc>
                        <a:spcAft>
                          <a:spcPts val="0"/>
                        </a:spcAft>
                      </a:pPr>
                      <a:r>
                        <a:rPr lang="es-ES" sz="1800" b="1" baseline="0" dirty="0">
                          <a:latin typeface="Arial"/>
                          <a:ea typeface="Calibri"/>
                          <a:cs typeface="Times New Roman"/>
                        </a:rPr>
                        <a:t>Mis Jardines</a:t>
                      </a:r>
                      <a:endParaRPr lang="es-ES" sz="1800" baseline="0" dirty="0">
                        <a:latin typeface="Calibri"/>
                        <a:ea typeface="Calibri"/>
                        <a:cs typeface="Times New Roman"/>
                      </a:endParaRPr>
                    </a:p>
                  </a:txBody>
                  <a:tcPr marL="68580" marR="68580" marT="0" marB="0"/>
                </a:tc>
                <a:tc>
                  <a:txBody>
                    <a:bodyPr/>
                    <a:lstStyle/>
                    <a:p>
                      <a:pPr algn="just">
                        <a:lnSpc>
                          <a:spcPct val="115000"/>
                        </a:lnSpc>
                        <a:spcAft>
                          <a:spcPts val="0"/>
                        </a:spcAft>
                      </a:pPr>
                      <a:r>
                        <a:rPr lang="es-ES" sz="1800" b="1" baseline="0" dirty="0" smtClean="0">
                          <a:latin typeface="Arial"/>
                          <a:ea typeface="Calibri"/>
                          <a:cs typeface="Times New Roman"/>
                        </a:rPr>
                        <a:t>Martes-domingo</a:t>
                      </a:r>
                      <a:endParaRPr lang="es-ES" sz="1800" baseline="0" dirty="0">
                        <a:latin typeface="Calibri"/>
                        <a:ea typeface="Calibri"/>
                        <a:cs typeface="Times New Roman"/>
                      </a:endParaRPr>
                    </a:p>
                  </a:txBody>
                  <a:tcPr marL="68580" marR="68580" marT="0" marB="0"/>
                </a:tc>
                <a:tc>
                  <a:txBody>
                    <a:bodyPr/>
                    <a:lstStyle/>
                    <a:p>
                      <a:pPr algn="just">
                        <a:lnSpc>
                          <a:spcPct val="115000"/>
                        </a:lnSpc>
                        <a:spcAft>
                          <a:spcPts val="0"/>
                        </a:spcAft>
                      </a:pPr>
                      <a:r>
                        <a:rPr lang="es-ES" sz="1800" b="1" baseline="0" dirty="0">
                          <a:latin typeface="Arial"/>
                          <a:ea typeface="Calibri"/>
                          <a:cs typeface="Times New Roman"/>
                        </a:rPr>
                        <a:t>Jardines de Hershey</a:t>
                      </a:r>
                      <a:endParaRPr lang="es-ES" sz="1800" baseline="0" dirty="0">
                        <a:latin typeface="Calibri"/>
                        <a:ea typeface="Calibri"/>
                        <a:cs typeface="Times New Roman"/>
                      </a:endParaRPr>
                    </a:p>
                  </a:txBody>
                  <a:tcPr marL="68580" marR="68580" marT="0" marB="0"/>
                </a:tc>
                <a:tc>
                  <a:txBody>
                    <a:bodyPr/>
                    <a:lstStyle/>
                    <a:p>
                      <a:pPr algn="just">
                        <a:lnSpc>
                          <a:spcPct val="115000"/>
                        </a:lnSpc>
                        <a:spcAft>
                          <a:spcPts val="0"/>
                        </a:spcAft>
                      </a:pPr>
                      <a:r>
                        <a:rPr lang="es-ES" sz="1800" b="1" baseline="0" dirty="0">
                          <a:latin typeface="Arial"/>
                          <a:ea typeface="Calibri"/>
                          <a:cs typeface="Times New Roman"/>
                        </a:rPr>
                        <a:t>Grupo de trabajo del proyecto</a:t>
                      </a:r>
                      <a:endParaRPr lang="es-ES" sz="1800" baseline="0" dirty="0">
                        <a:latin typeface="Calibri"/>
                        <a:ea typeface="Calibri"/>
                        <a:cs typeface="Times New Roman"/>
                      </a:endParaRPr>
                    </a:p>
                  </a:txBody>
                  <a:tcPr marL="68580" marR="68580" marT="0" marB="0"/>
                </a:tc>
                <a:extLst>
                  <a:ext uri="{0D108BD9-81ED-4DB2-BD59-A6C34878D82A}">
                    <a16:rowId xmlns:a16="http://schemas.microsoft.com/office/drawing/2014/main" val="3682596704"/>
                  </a:ext>
                </a:extLst>
              </a:tr>
              <a:tr h="1147076">
                <a:tc>
                  <a:txBody>
                    <a:bodyPr/>
                    <a:lstStyle/>
                    <a:p>
                      <a:r>
                        <a:rPr lang="es-ES" dirty="0" smtClean="0"/>
                        <a:t>3</a:t>
                      </a:r>
                      <a:endParaRPr lang="en-US" dirty="0"/>
                    </a:p>
                  </a:txBody>
                  <a:tcPr/>
                </a:tc>
                <a:tc>
                  <a:txBody>
                    <a:bodyPr/>
                    <a:lstStyle/>
                    <a:p>
                      <a:pPr algn="just">
                        <a:lnSpc>
                          <a:spcPct val="115000"/>
                        </a:lnSpc>
                        <a:spcAft>
                          <a:spcPts val="0"/>
                        </a:spcAft>
                      </a:pPr>
                      <a:r>
                        <a:rPr lang="es-ES" sz="1800" b="1" baseline="0" dirty="0">
                          <a:latin typeface="Arial"/>
                          <a:ea typeface="Calibri"/>
                          <a:cs typeface="Times New Roman"/>
                        </a:rPr>
                        <a:t>Campamento</a:t>
                      </a:r>
                      <a:endParaRPr lang="es-ES" sz="1800" baseline="0" dirty="0">
                        <a:latin typeface="Calibri"/>
                        <a:ea typeface="Calibri"/>
                        <a:cs typeface="Times New Roman"/>
                      </a:endParaRPr>
                    </a:p>
                    <a:p>
                      <a:pPr algn="just">
                        <a:lnSpc>
                          <a:spcPct val="115000"/>
                        </a:lnSpc>
                        <a:spcAft>
                          <a:spcPts val="0"/>
                        </a:spcAft>
                      </a:pPr>
                      <a:r>
                        <a:rPr lang="es-ES" sz="1800" b="1" baseline="0" dirty="0">
                          <a:latin typeface="Arial"/>
                          <a:ea typeface="Calibri"/>
                          <a:cs typeface="Times New Roman"/>
                        </a:rPr>
                        <a:t> </a:t>
                      </a:r>
                      <a:endParaRPr lang="es-ES" sz="1800" baseline="0" dirty="0">
                        <a:latin typeface="Calibri"/>
                        <a:ea typeface="Calibri"/>
                        <a:cs typeface="Times New Roman"/>
                      </a:endParaRPr>
                    </a:p>
                    <a:p>
                      <a:pPr algn="just">
                        <a:lnSpc>
                          <a:spcPct val="115000"/>
                        </a:lnSpc>
                        <a:spcAft>
                          <a:spcPts val="0"/>
                        </a:spcAft>
                      </a:pPr>
                      <a:r>
                        <a:rPr lang="es-ES" sz="1800" b="1" baseline="0" dirty="0">
                          <a:latin typeface="Arial"/>
                          <a:ea typeface="Calibri"/>
                          <a:cs typeface="Times New Roman"/>
                        </a:rPr>
                        <a:t>El </a:t>
                      </a:r>
                      <a:r>
                        <a:rPr lang="es-ES" sz="1800" b="1" baseline="0" dirty="0" err="1">
                          <a:latin typeface="Arial"/>
                          <a:ea typeface="Calibri"/>
                          <a:cs typeface="Times New Roman"/>
                        </a:rPr>
                        <a:t>Zunzuncito</a:t>
                      </a:r>
                      <a:endParaRPr lang="es-ES" sz="1800" baseline="0" dirty="0">
                        <a:latin typeface="Calibri"/>
                        <a:ea typeface="Calibri"/>
                        <a:cs typeface="Times New Roman"/>
                      </a:endParaRPr>
                    </a:p>
                  </a:txBody>
                  <a:tcPr marL="68580" marR="68580" marT="0" marB="0"/>
                </a:tc>
                <a:tc>
                  <a:txBody>
                    <a:bodyPr/>
                    <a:lstStyle/>
                    <a:p>
                      <a:pPr algn="just">
                        <a:lnSpc>
                          <a:spcPct val="115000"/>
                        </a:lnSpc>
                        <a:spcAft>
                          <a:spcPts val="0"/>
                        </a:spcAft>
                      </a:pPr>
                      <a:r>
                        <a:rPr lang="es-ES" sz="1800" b="1" baseline="0" dirty="0">
                          <a:latin typeface="Arial"/>
                          <a:ea typeface="Calibri"/>
                          <a:cs typeface="Times New Roman"/>
                        </a:rPr>
                        <a:t>Jueves a viernes </a:t>
                      </a:r>
                      <a:endParaRPr lang="es-ES" sz="1800" baseline="0" dirty="0">
                        <a:latin typeface="Calibri"/>
                        <a:ea typeface="Calibri"/>
                        <a:cs typeface="Times New Roman"/>
                      </a:endParaRPr>
                    </a:p>
                  </a:txBody>
                  <a:tcPr marL="68580" marR="68580" marT="0" marB="0"/>
                </a:tc>
                <a:tc>
                  <a:txBody>
                    <a:bodyPr/>
                    <a:lstStyle/>
                    <a:p>
                      <a:pPr algn="just">
                        <a:lnSpc>
                          <a:spcPct val="115000"/>
                        </a:lnSpc>
                        <a:spcAft>
                          <a:spcPts val="0"/>
                        </a:spcAft>
                      </a:pPr>
                      <a:r>
                        <a:rPr lang="es-ES" sz="1800" b="1" baseline="0" dirty="0" smtClean="0">
                          <a:latin typeface="Arial"/>
                          <a:ea typeface="Calibri"/>
                          <a:cs typeface="Times New Roman"/>
                        </a:rPr>
                        <a:t>Áreas </a:t>
                      </a:r>
                      <a:r>
                        <a:rPr lang="es-ES" sz="1800" b="1" baseline="0" dirty="0">
                          <a:latin typeface="Arial"/>
                          <a:ea typeface="Calibri"/>
                          <a:cs typeface="Times New Roman"/>
                        </a:rPr>
                        <a:t>de los Jardines</a:t>
                      </a:r>
                      <a:endParaRPr lang="es-ES" sz="1800" baseline="0" dirty="0">
                        <a:latin typeface="Calibri"/>
                        <a:ea typeface="Calibri"/>
                        <a:cs typeface="Times New Roman"/>
                      </a:endParaRPr>
                    </a:p>
                  </a:txBody>
                  <a:tcPr marL="68580" marR="68580" marT="0" marB="0"/>
                </a:tc>
                <a:tc>
                  <a:txBody>
                    <a:bodyPr/>
                    <a:lstStyle/>
                    <a:p>
                      <a:pPr algn="just">
                        <a:lnSpc>
                          <a:spcPct val="115000"/>
                        </a:lnSpc>
                        <a:spcAft>
                          <a:spcPts val="0"/>
                        </a:spcAft>
                      </a:pPr>
                      <a:r>
                        <a:rPr lang="es-ES" sz="1800" b="1" baseline="0" dirty="0">
                          <a:latin typeface="Arial"/>
                          <a:ea typeface="Calibri"/>
                          <a:cs typeface="Times New Roman"/>
                        </a:rPr>
                        <a:t>Grupo de trabajo del proyecto</a:t>
                      </a:r>
                      <a:endParaRPr lang="es-ES" sz="1800" baseline="0" dirty="0">
                        <a:latin typeface="Calibri"/>
                        <a:ea typeface="Calibri"/>
                        <a:cs typeface="Times New Roman"/>
                      </a:endParaRPr>
                    </a:p>
                  </a:txBody>
                  <a:tcPr marL="68580" marR="68580" marT="0" marB="0"/>
                </a:tc>
                <a:extLst>
                  <a:ext uri="{0D108BD9-81ED-4DB2-BD59-A6C34878D82A}">
                    <a16:rowId xmlns:a16="http://schemas.microsoft.com/office/drawing/2014/main" val="3141536320"/>
                  </a:ext>
                </a:extLst>
              </a:tr>
              <a:tr h="1147076">
                <a:tc>
                  <a:txBody>
                    <a:bodyPr/>
                    <a:lstStyle/>
                    <a:p>
                      <a:r>
                        <a:rPr lang="es-ES" dirty="0" smtClean="0"/>
                        <a:t>4</a:t>
                      </a:r>
                      <a:endParaRPr lang="en-US" dirty="0"/>
                    </a:p>
                  </a:txBody>
                  <a:tcPr/>
                </a:tc>
                <a:tc>
                  <a:txBody>
                    <a:bodyPr/>
                    <a:lstStyle/>
                    <a:p>
                      <a:pPr algn="just">
                        <a:lnSpc>
                          <a:spcPct val="115000"/>
                        </a:lnSpc>
                        <a:spcAft>
                          <a:spcPts val="0"/>
                        </a:spcAft>
                      </a:pPr>
                      <a:r>
                        <a:rPr lang="es-ES" sz="1800" b="1" baseline="0" dirty="0" smtClean="0">
                          <a:latin typeface="Arial"/>
                          <a:ea typeface="Calibri"/>
                          <a:cs typeface="Times New Roman"/>
                        </a:rPr>
                        <a:t>Observación </a:t>
                      </a:r>
                      <a:r>
                        <a:rPr lang="es-ES" sz="1800" b="1" baseline="0" dirty="0">
                          <a:latin typeface="Arial"/>
                          <a:ea typeface="Calibri"/>
                          <a:cs typeface="Times New Roman"/>
                        </a:rPr>
                        <a:t>de aves y otras especies</a:t>
                      </a:r>
                      <a:endParaRPr lang="es-ES" sz="1800" baseline="0" dirty="0">
                        <a:latin typeface="Calibri"/>
                        <a:ea typeface="Calibri"/>
                        <a:cs typeface="Times New Roman"/>
                      </a:endParaRPr>
                    </a:p>
                  </a:txBody>
                  <a:tcPr marL="68580" marR="68580" marT="0" marB="0"/>
                </a:tc>
                <a:tc>
                  <a:txBody>
                    <a:bodyPr/>
                    <a:lstStyle/>
                    <a:p>
                      <a:pPr algn="just">
                        <a:lnSpc>
                          <a:spcPct val="115000"/>
                        </a:lnSpc>
                        <a:spcAft>
                          <a:spcPts val="0"/>
                        </a:spcAft>
                      </a:pPr>
                      <a:r>
                        <a:rPr lang="es-ES" sz="1800" b="1" baseline="0" dirty="0" smtClean="0">
                          <a:latin typeface="Arial"/>
                          <a:ea typeface="Calibri"/>
                          <a:cs typeface="Times New Roman"/>
                        </a:rPr>
                        <a:t>Martes- </a:t>
                      </a:r>
                      <a:r>
                        <a:rPr lang="es-ES" sz="1800" b="1" baseline="0" dirty="0">
                          <a:latin typeface="Arial"/>
                          <a:ea typeface="Calibri"/>
                          <a:cs typeface="Times New Roman"/>
                        </a:rPr>
                        <a:t>jueves</a:t>
                      </a:r>
                      <a:endParaRPr lang="es-ES" sz="1800" baseline="0" dirty="0">
                        <a:latin typeface="Calibri"/>
                        <a:ea typeface="Calibri"/>
                        <a:cs typeface="Times New Roman"/>
                      </a:endParaRPr>
                    </a:p>
                  </a:txBody>
                  <a:tcPr marL="68580" marR="68580" marT="0" marB="0"/>
                </a:tc>
                <a:tc>
                  <a:txBody>
                    <a:bodyPr/>
                    <a:lstStyle/>
                    <a:p>
                      <a:pPr algn="just">
                        <a:lnSpc>
                          <a:spcPct val="115000"/>
                        </a:lnSpc>
                        <a:spcAft>
                          <a:spcPts val="0"/>
                        </a:spcAft>
                      </a:pPr>
                      <a:r>
                        <a:rPr lang="es-ES" sz="1800" b="1" baseline="0" dirty="0">
                          <a:latin typeface="Arial"/>
                          <a:ea typeface="Calibri"/>
                          <a:cs typeface="Times New Roman"/>
                        </a:rPr>
                        <a:t> </a:t>
                      </a:r>
                      <a:r>
                        <a:rPr lang="es-ES" sz="1800" b="1" baseline="0" dirty="0" smtClean="0">
                          <a:latin typeface="Arial"/>
                          <a:ea typeface="Calibri"/>
                          <a:cs typeface="Times New Roman"/>
                        </a:rPr>
                        <a:t>Áreas </a:t>
                      </a:r>
                      <a:r>
                        <a:rPr lang="es-ES" sz="1800" b="1" baseline="0" dirty="0">
                          <a:latin typeface="Arial"/>
                          <a:ea typeface="Calibri"/>
                          <a:cs typeface="Times New Roman"/>
                        </a:rPr>
                        <a:t>de los Jardines</a:t>
                      </a:r>
                      <a:endParaRPr lang="es-ES" sz="1800" baseline="0" dirty="0">
                        <a:latin typeface="Calibri"/>
                        <a:ea typeface="Calibri"/>
                        <a:cs typeface="Times New Roman"/>
                      </a:endParaRPr>
                    </a:p>
                  </a:txBody>
                  <a:tcPr marL="68580" marR="68580" marT="0" marB="0"/>
                </a:tc>
                <a:tc>
                  <a:txBody>
                    <a:bodyPr/>
                    <a:lstStyle/>
                    <a:p>
                      <a:pPr algn="just">
                        <a:lnSpc>
                          <a:spcPct val="115000"/>
                        </a:lnSpc>
                        <a:spcAft>
                          <a:spcPts val="0"/>
                        </a:spcAft>
                      </a:pPr>
                      <a:r>
                        <a:rPr lang="es-ES" sz="1800" b="1" baseline="0" dirty="0">
                          <a:latin typeface="Arial"/>
                          <a:ea typeface="Calibri"/>
                          <a:cs typeface="Times New Roman"/>
                        </a:rPr>
                        <a:t>Grupo de trabajo del proyecto</a:t>
                      </a:r>
                      <a:endParaRPr lang="es-ES" sz="1800" baseline="0" dirty="0">
                        <a:latin typeface="Calibri"/>
                        <a:ea typeface="Calibri"/>
                        <a:cs typeface="Times New Roman"/>
                      </a:endParaRPr>
                    </a:p>
                  </a:txBody>
                  <a:tcPr marL="68580" marR="68580" marT="0" marB="0"/>
                </a:tc>
                <a:extLst>
                  <a:ext uri="{0D108BD9-81ED-4DB2-BD59-A6C34878D82A}">
                    <a16:rowId xmlns:a16="http://schemas.microsoft.com/office/drawing/2014/main" val="2566357659"/>
                  </a:ext>
                </a:extLst>
              </a:tr>
            </a:tbl>
          </a:graphicData>
        </a:graphic>
      </p:graphicFrame>
    </p:spTree>
    <p:extLst>
      <p:ext uri="{BB962C8B-B14F-4D97-AF65-F5344CB8AC3E}">
        <p14:creationId xmlns:p14="http://schemas.microsoft.com/office/powerpoint/2010/main" val="26656840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Conclusiones </a:t>
            </a:r>
            <a:endParaRPr lang="en-US" dirty="0"/>
          </a:p>
        </p:txBody>
      </p:sp>
      <p:sp>
        <p:nvSpPr>
          <p:cNvPr id="3" name="Marcador de contenido 2"/>
          <p:cNvSpPr>
            <a:spLocks noGrp="1"/>
          </p:cNvSpPr>
          <p:nvPr>
            <p:ph idx="1"/>
          </p:nvPr>
        </p:nvSpPr>
        <p:spPr/>
        <p:txBody>
          <a:bodyPr/>
          <a:lstStyle/>
          <a:p>
            <a:pPr marL="0" lvl="0" indent="0" algn="just">
              <a:spcBef>
                <a:spcPct val="0"/>
              </a:spcBef>
              <a:buClrTx/>
              <a:buSzTx/>
              <a:buFontTx/>
              <a:buChar char="•"/>
            </a:pPr>
            <a:r>
              <a:rPr lang="es-ES" sz="2400" dirty="0">
                <a:solidFill>
                  <a:prstClr val="black"/>
                </a:solidFill>
                <a:latin typeface="Calibri"/>
                <a:ea typeface="Calibri" pitchFamily="34" charset="0"/>
                <a:cs typeface="Arial" pitchFamily="34" charset="0"/>
              </a:rPr>
              <a:t>Los textos consultados sirvieron de apoyo en la recopilación de la información necesaria para dar cumplimiento al objetivo </a:t>
            </a:r>
            <a:r>
              <a:rPr lang="es-ES" sz="2400" dirty="0" smtClean="0">
                <a:solidFill>
                  <a:prstClr val="black"/>
                </a:solidFill>
                <a:latin typeface="Calibri"/>
                <a:ea typeface="Calibri" pitchFamily="34" charset="0"/>
                <a:cs typeface="Arial" pitchFamily="34" charset="0"/>
              </a:rPr>
              <a:t>de la investigación</a:t>
            </a:r>
            <a:endParaRPr lang="es-ES" sz="2400" dirty="0">
              <a:solidFill>
                <a:prstClr val="black"/>
              </a:solidFill>
              <a:latin typeface="Calibri"/>
              <a:ea typeface="Calibri" pitchFamily="34" charset="0"/>
              <a:cs typeface="Arial" pitchFamily="34" charset="0"/>
            </a:endParaRPr>
          </a:p>
          <a:p>
            <a:pPr marL="0" lvl="0" indent="0" algn="just">
              <a:spcBef>
                <a:spcPct val="0"/>
              </a:spcBef>
              <a:buClrTx/>
              <a:buSzTx/>
              <a:buNone/>
            </a:pPr>
            <a:endParaRPr lang="es-ES" sz="2400" dirty="0">
              <a:solidFill>
                <a:prstClr val="black"/>
              </a:solidFill>
              <a:latin typeface="Calibri"/>
            </a:endParaRPr>
          </a:p>
          <a:p>
            <a:pPr marL="0" lvl="0" indent="0" algn="just" eaLnBrk="0" hangingPunct="0">
              <a:spcBef>
                <a:spcPct val="0"/>
              </a:spcBef>
              <a:buClrTx/>
              <a:buSzTx/>
              <a:buFontTx/>
              <a:buChar char="•"/>
            </a:pPr>
            <a:r>
              <a:rPr lang="es-ES" sz="2400" dirty="0">
                <a:solidFill>
                  <a:prstClr val="black"/>
                </a:solidFill>
                <a:latin typeface="Calibri"/>
                <a:ea typeface="Calibri" pitchFamily="34" charset="0"/>
                <a:cs typeface="Arial" pitchFamily="34" charset="0"/>
              </a:rPr>
              <a:t>El uso de los métodos y protocolos de recopilación de datos nos permitió  encaminar nuestra investigación desde el punto de vista metodológico, y en función de los gustos y preferencias de la muestra seleccionada para desarrollar una actividad </a:t>
            </a:r>
            <a:r>
              <a:rPr lang="es-ES" sz="2400" dirty="0" smtClean="0">
                <a:solidFill>
                  <a:prstClr val="black"/>
                </a:solidFill>
                <a:latin typeface="Calibri"/>
                <a:ea typeface="Calibri" pitchFamily="34" charset="0"/>
                <a:cs typeface="Arial" pitchFamily="34" charset="0"/>
              </a:rPr>
              <a:t>ecoturística</a:t>
            </a:r>
            <a:endParaRPr lang="es-ES" sz="2400" dirty="0">
              <a:solidFill>
                <a:prstClr val="black"/>
              </a:solidFill>
              <a:latin typeface="Calibri"/>
              <a:ea typeface="Calibri" pitchFamily="34" charset="0"/>
              <a:cs typeface="Arial" pitchFamily="34" charset="0"/>
            </a:endParaRPr>
          </a:p>
          <a:p>
            <a:pPr marL="0" lvl="0" indent="0" algn="just" eaLnBrk="0" hangingPunct="0">
              <a:spcBef>
                <a:spcPct val="0"/>
              </a:spcBef>
              <a:buClrTx/>
              <a:buSzTx/>
              <a:buFontTx/>
              <a:buChar char="•"/>
            </a:pPr>
            <a:endParaRPr lang="es-ES" sz="2400" dirty="0">
              <a:solidFill>
                <a:prstClr val="black"/>
              </a:solidFill>
              <a:latin typeface="Calibri"/>
            </a:endParaRPr>
          </a:p>
          <a:p>
            <a:pPr marL="0" lvl="0" indent="0" algn="just" eaLnBrk="0" hangingPunct="0">
              <a:spcBef>
                <a:spcPct val="0"/>
              </a:spcBef>
              <a:buClrTx/>
              <a:buSzTx/>
              <a:buFontTx/>
              <a:buChar char="•"/>
            </a:pPr>
            <a:r>
              <a:rPr lang="es-ES" sz="2400" dirty="0" smtClean="0">
                <a:solidFill>
                  <a:prstClr val="black"/>
                </a:solidFill>
                <a:latin typeface="Calibri"/>
                <a:ea typeface="Calibri" pitchFamily="34" charset="0"/>
                <a:cs typeface="Arial" pitchFamily="34" charset="0"/>
              </a:rPr>
              <a:t>La propuesta planteada contribuye al </a:t>
            </a:r>
            <a:r>
              <a:rPr lang="es-ES_tradnl" sz="2400" dirty="0" smtClean="0">
                <a:solidFill>
                  <a:prstClr val="black"/>
                </a:solidFill>
                <a:latin typeface="Calibri"/>
                <a:ea typeface="Calibri" pitchFamily="34" charset="0"/>
                <a:cs typeface="Arial" pitchFamily="34" charset="0"/>
              </a:rPr>
              <a:t>mejoramiento de las ofertas ecoturísticas en el área Jardines de </a:t>
            </a:r>
            <a:r>
              <a:rPr lang="es-ES_tradnl" sz="2400" dirty="0" err="1" smtClean="0">
                <a:solidFill>
                  <a:prstClr val="black"/>
                </a:solidFill>
                <a:latin typeface="Calibri"/>
                <a:ea typeface="Calibri" pitchFamily="34" charset="0"/>
                <a:cs typeface="Arial" pitchFamily="34" charset="0"/>
              </a:rPr>
              <a:t>Hershey</a:t>
            </a:r>
            <a:r>
              <a:rPr lang="es-ES_tradnl" sz="2400" dirty="0">
                <a:solidFill>
                  <a:prstClr val="black"/>
                </a:solidFill>
                <a:latin typeface="Calibri"/>
                <a:ea typeface="Calibri" pitchFamily="34" charset="0"/>
                <a:cs typeface="Arial" pitchFamily="34" charset="0"/>
              </a:rPr>
              <a:t>.</a:t>
            </a:r>
            <a:endParaRPr lang="es-ES" sz="1800" dirty="0">
              <a:solidFill>
                <a:prstClr val="black"/>
              </a:solidFill>
              <a:latin typeface="Arial" panose="020B0604020202020204" pitchFamily="34" charset="0"/>
            </a:endParaRPr>
          </a:p>
          <a:p>
            <a:endParaRPr lang="en-US" dirty="0"/>
          </a:p>
        </p:txBody>
      </p:sp>
    </p:spTree>
    <p:extLst>
      <p:ext uri="{BB962C8B-B14F-4D97-AF65-F5344CB8AC3E}">
        <p14:creationId xmlns:p14="http://schemas.microsoft.com/office/powerpoint/2010/main" val="52198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endParaRPr lang="en-US" sz="2700" b="1" dirty="0" smtClean="0">
              <a:solidFill>
                <a:srgbClr val="5B9BD5">
                  <a:lumMod val="75000"/>
                </a:srgbClr>
              </a:solidFill>
              <a:latin typeface="Calibri"/>
              <a:ea typeface="+mj-ea"/>
              <a:cs typeface="+mj-cs"/>
            </a:endParaRPr>
          </a:p>
          <a:p>
            <a:endParaRPr lang="en-US" sz="2700" b="1" dirty="0">
              <a:solidFill>
                <a:srgbClr val="5B9BD5">
                  <a:lumMod val="75000"/>
                </a:srgbClr>
              </a:solidFill>
              <a:latin typeface="Calibri"/>
              <a:ea typeface="+mj-ea"/>
              <a:cs typeface="+mj-cs"/>
            </a:endParaRPr>
          </a:p>
          <a:p>
            <a:endParaRPr lang="en-US" sz="2700" b="1" dirty="0" smtClean="0">
              <a:solidFill>
                <a:srgbClr val="5B9BD5">
                  <a:lumMod val="75000"/>
                </a:srgbClr>
              </a:solidFill>
              <a:latin typeface="Calibri"/>
              <a:ea typeface="+mj-ea"/>
              <a:cs typeface="+mj-cs"/>
            </a:endParaRPr>
          </a:p>
          <a:p>
            <a:endParaRPr lang="en-US" sz="2700" b="1" dirty="0">
              <a:solidFill>
                <a:srgbClr val="5B9BD5">
                  <a:lumMod val="75000"/>
                </a:srgbClr>
              </a:solidFill>
              <a:latin typeface="Calibri"/>
              <a:ea typeface="+mj-ea"/>
              <a:cs typeface="+mj-cs"/>
            </a:endParaRPr>
          </a:p>
          <a:p>
            <a:pPr marL="0" indent="0" algn="ctr">
              <a:buNone/>
            </a:pPr>
            <a:r>
              <a:rPr lang="en-US" sz="3600" b="1" dirty="0" smtClean="0">
                <a:solidFill>
                  <a:srgbClr val="5B9BD5">
                    <a:lumMod val="75000"/>
                  </a:srgbClr>
                </a:solidFill>
                <a:latin typeface="+mj-lt"/>
                <a:ea typeface="+mj-ea"/>
                <a:cs typeface="+mj-cs"/>
              </a:rPr>
              <a:t>Muchas   </a:t>
            </a:r>
            <a:r>
              <a:rPr lang="en-US" sz="3600" b="1" dirty="0">
                <a:solidFill>
                  <a:srgbClr val="5B9BD5">
                    <a:lumMod val="75000"/>
                  </a:srgbClr>
                </a:solidFill>
                <a:latin typeface="+mj-lt"/>
                <a:ea typeface="+mj-ea"/>
                <a:cs typeface="+mj-cs"/>
              </a:rPr>
              <a:t>gracias.</a:t>
            </a:r>
            <a:endParaRPr lang="en-US" sz="3600" dirty="0">
              <a:latin typeface="+mj-lt"/>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5880" y="620688"/>
            <a:ext cx="2664296" cy="1656183"/>
          </a:xfrm>
          <a:prstGeom prst="rect">
            <a:avLst/>
          </a:prstGeom>
        </p:spPr>
      </p:pic>
    </p:spTree>
    <p:extLst>
      <p:ext uri="{BB962C8B-B14F-4D97-AF65-F5344CB8AC3E}">
        <p14:creationId xmlns:p14="http://schemas.microsoft.com/office/powerpoint/2010/main" val="4294317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9376" y="332656"/>
            <a:ext cx="11712624" cy="576064"/>
          </a:xfrm>
        </p:spPr>
        <p:txBody>
          <a:bodyPr/>
          <a:lstStyle/>
          <a:p>
            <a:pPr lvl="0" algn="ctr" fontAlgn="auto">
              <a:spcBef>
                <a:spcPts val="0"/>
              </a:spcBef>
              <a:spcAft>
                <a:spcPts val="0"/>
              </a:spcAft>
            </a:pPr>
            <a:r>
              <a:rPr lang="es-ES" sz="2800" b="0" dirty="0" smtClean="0">
                <a:solidFill>
                  <a:prstClr val="black"/>
                </a:solidFill>
                <a:latin typeface="Arial" panose="020B0604020202020204" pitchFamily="34" charset="0"/>
                <a:ea typeface="+mn-ea"/>
                <a:cs typeface="Arial" panose="020B0604020202020204" pitchFamily="34" charset="0"/>
              </a:rPr>
              <a:t/>
            </a:r>
            <a:br>
              <a:rPr lang="es-ES" sz="2800" b="0" dirty="0" smtClean="0">
                <a:solidFill>
                  <a:prstClr val="black"/>
                </a:solidFill>
                <a:latin typeface="Arial" panose="020B0604020202020204" pitchFamily="34" charset="0"/>
                <a:ea typeface="+mn-ea"/>
                <a:cs typeface="Arial" panose="020B0604020202020204" pitchFamily="34" charset="0"/>
              </a:rPr>
            </a:br>
            <a:r>
              <a:rPr lang="es-ES" sz="2800" b="0" dirty="0" smtClean="0">
                <a:solidFill>
                  <a:prstClr val="black"/>
                </a:solidFill>
                <a:latin typeface="Arial" panose="020B0604020202020204" pitchFamily="34" charset="0"/>
                <a:ea typeface="+mn-ea"/>
                <a:cs typeface="Arial" panose="020B0604020202020204" pitchFamily="34" charset="0"/>
              </a:rPr>
              <a:t>Área </a:t>
            </a:r>
            <a:r>
              <a:rPr lang="es-ES" sz="2800" b="0" dirty="0">
                <a:solidFill>
                  <a:prstClr val="black"/>
                </a:solidFill>
                <a:latin typeface="Arial" panose="020B0604020202020204" pitchFamily="34" charset="0"/>
                <a:ea typeface="+mn-ea"/>
                <a:cs typeface="Arial" panose="020B0604020202020204" pitchFamily="34" charset="0"/>
              </a:rPr>
              <a:t>Jardines de </a:t>
            </a:r>
            <a:r>
              <a:rPr lang="es-ES" sz="2800" b="0" dirty="0" err="1">
                <a:solidFill>
                  <a:prstClr val="black"/>
                </a:solidFill>
                <a:latin typeface="Arial" panose="020B0604020202020204" pitchFamily="34" charset="0"/>
                <a:ea typeface="+mn-ea"/>
                <a:cs typeface="Arial" panose="020B0604020202020204" pitchFamily="34" charset="0"/>
              </a:rPr>
              <a:t>Hershey</a:t>
            </a:r>
            <a:r>
              <a:rPr lang="es-ES" sz="2800" b="0" dirty="0">
                <a:solidFill>
                  <a:prstClr val="black"/>
                </a:solidFill>
                <a:latin typeface="Calibri"/>
                <a:ea typeface="+mn-ea"/>
                <a:cs typeface="+mn-cs"/>
              </a:rPr>
              <a:t/>
            </a:r>
            <a:br>
              <a:rPr lang="es-ES" sz="2800" b="0" dirty="0">
                <a:solidFill>
                  <a:prstClr val="black"/>
                </a:solidFill>
                <a:latin typeface="Calibri"/>
                <a:ea typeface="+mn-ea"/>
                <a:cs typeface="+mn-cs"/>
              </a:rPr>
            </a:br>
            <a:endParaRPr lang="en-US" dirty="0"/>
          </a:p>
        </p:txBody>
      </p:sp>
      <p:sp>
        <p:nvSpPr>
          <p:cNvPr id="3" name="Marcador de contenido 2"/>
          <p:cNvSpPr>
            <a:spLocks noGrp="1"/>
          </p:cNvSpPr>
          <p:nvPr>
            <p:ph idx="1"/>
          </p:nvPr>
        </p:nvSpPr>
        <p:spPr>
          <a:xfrm>
            <a:off x="152400" y="980728"/>
            <a:ext cx="12039600" cy="5040660"/>
          </a:xfrm>
        </p:spPr>
        <p:txBody>
          <a:bodyPr/>
          <a:lstStyle/>
          <a:p>
            <a:pPr marL="0" lvl="0" indent="0" algn="just" fontAlgn="auto">
              <a:spcBef>
                <a:spcPts val="0"/>
              </a:spcBef>
              <a:spcAft>
                <a:spcPts val="0"/>
              </a:spcAft>
              <a:buClrTx/>
              <a:buSzTx/>
              <a:buNone/>
            </a:pPr>
            <a:r>
              <a:rPr lang="es-ES" sz="2400" dirty="0">
                <a:solidFill>
                  <a:prstClr val="black"/>
                </a:solidFill>
                <a:latin typeface="Arial" panose="020B0604020202020204" pitchFamily="34" charset="0"/>
                <a:cs typeface="Arial" panose="020B0604020202020204" pitchFamily="34" charset="0"/>
              </a:rPr>
              <a:t>En el Litoral Norte de </a:t>
            </a:r>
            <a:r>
              <a:rPr lang="es-ES" sz="2400" dirty="0" err="1">
                <a:solidFill>
                  <a:prstClr val="black"/>
                </a:solidFill>
                <a:latin typeface="Arial" panose="020B0604020202020204" pitchFamily="34" charset="0"/>
                <a:cs typeface="Arial" panose="020B0604020202020204" pitchFamily="34" charset="0"/>
              </a:rPr>
              <a:t>Mayabeque</a:t>
            </a:r>
            <a:r>
              <a:rPr lang="es-ES" sz="2400" dirty="0">
                <a:solidFill>
                  <a:prstClr val="black"/>
                </a:solidFill>
                <a:latin typeface="Arial" panose="020B0604020202020204" pitchFamily="34" charset="0"/>
                <a:cs typeface="Arial" panose="020B0604020202020204" pitchFamily="34" charset="0"/>
              </a:rPr>
              <a:t> que se extiende por la franja costera al Nordeste del Municipio Santa Cruz del Norte. </a:t>
            </a:r>
          </a:p>
          <a:p>
            <a:pPr marL="0" indent="0">
              <a:buNone/>
            </a:pPr>
            <a:endParaRPr lang="en-US" dirty="0"/>
          </a:p>
        </p:txBody>
      </p:sp>
      <p:pic>
        <p:nvPicPr>
          <p:cNvPr id="4" name="Imagen 3"/>
          <p:cNvPicPr>
            <a:picLocks noChangeAspect="1"/>
          </p:cNvPicPr>
          <p:nvPr/>
        </p:nvPicPr>
        <p:blipFill>
          <a:blip r:embed="rId2"/>
          <a:stretch>
            <a:fillRect/>
          </a:stretch>
        </p:blipFill>
        <p:spPr>
          <a:xfrm>
            <a:off x="1847528" y="1844824"/>
            <a:ext cx="8144962" cy="4176564"/>
          </a:xfrm>
          <a:prstGeom prst="rect">
            <a:avLst/>
          </a:prstGeom>
        </p:spPr>
      </p:pic>
    </p:spTree>
    <p:extLst>
      <p:ext uri="{BB962C8B-B14F-4D97-AF65-F5344CB8AC3E}">
        <p14:creationId xmlns:p14="http://schemas.microsoft.com/office/powerpoint/2010/main" val="505915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82133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Situación </a:t>
            </a:r>
            <a:r>
              <a:rPr lang="es-ES" dirty="0" err="1" smtClean="0"/>
              <a:t>problémica</a:t>
            </a:r>
            <a:endParaRPr lang="en-US" dirty="0"/>
          </a:p>
        </p:txBody>
      </p:sp>
      <p:sp>
        <p:nvSpPr>
          <p:cNvPr id="3" name="Marcador de contenido 2"/>
          <p:cNvSpPr>
            <a:spLocks noGrp="1"/>
          </p:cNvSpPr>
          <p:nvPr>
            <p:ph idx="1"/>
          </p:nvPr>
        </p:nvSpPr>
        <p:spPr/>
        <p:txBody>
          <a:bodyPr/>
          <a:lstStyle/>
          <a:p>
            <a:pPr marL="0" lvl="0" indent="0" algn="ctr">
              <a:spcBef>
                <a:spcPct val="0"/>
              </a:spcBef>
              <a:buClrTx/>
              <a:buSzTx/>
              <a:buNone/>
            </a:pPr>
            <a:endParaRPr lang="es-ES" sz="2400" dirty="0">
              <a:solidFill>
                <a:srgbClr val="000000"/>
              </a:solidFill>
              <a:latin typeface="Calibri"/>
              <a:ea typeface="Calibri" panose="020F0502020204030204" pitchFamily="34" charset="0"/>
              <a:cs typeface="Arial" panose="020B0604020202020204" pitchFamily="34" charset="0"/>
            </a:endParaRPr>
          </a:p>
          <a:p>
            <a:pPr marL="0" lvl="0" indent="0" algn="just">
              <a:spcBef>
                <a:spcPct val="0"/>
              </a:spcBef>
              <a:buClrTx/>
              <a:buSzTx/>
              <a:buNone/>
            </a:pPr>
            <a:r>
              <a:rPr lang="es-ES" sz="2400" dirty="0">
                <a:solidFill>
                  <a:srgbClr val="000000"/>
                </a:solidFill>
                <a:latin typeface="Arial" panose="020B0604020202020204" pitchFamily="34" charset="0"/>
                <a:ea typeface="Calibri" panose="020F0502020204030204" pitchFamily="34" charset="0"/>
                <a:cs typeface="Arial" panose="020B0604020202020204" pitchFamily="34" charset="0"/>
              </a:rPr>
              <a:t>A pesar de las potencialidades con las que cuenta el lugar para el desarrollo de actividades ecoturísticas, no se diversifica las ofertas de actividades recreativas en la naturaleza que permita un mejor aprovechamiento del área natural.</a:t>
            </a:r>
          </a:p>
          <a:p>
            <a:endParaRPr lang="en-US" dirty="0"/>
          </a:p>
        </p:txBody>
      </p:sp>
    </p:spTree>
    <p:extLst>
      <p:ext uri="{BB962C8B-B14F-4D97-AF65-F5344CB8AC3E}">
        <p14:creationId xmlns:p14="http://schemas.microsoft.com/office/powerpoint/2010/main" val="538488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Problema científico </a:t>
            </a:r>
            <a:endParaRPr lang="en-US" dirty="0"/>
          </a:p>
        </p:txBody>
      </p:sp>
      <p:sp>
        <p:nvSpPr>
          <p:cNvPr id="3" name="Marcador de contenido 2"/>
          <p:cNvSpPr>
            <a:spLocks noGrp="1"/>
          </p:cNvSpPr>
          <p:nvPr>
            <p:ph idx="1"/>
          </p:nvPr>
        </p:nvSpPr>
        <p:spPr/>
        <p:txBody>
          <a:bodyPr/>
          <a:lstStyle/>
          <a:p>
            <a:pPr marL="0" lvl="0" indent="0" algn="ctr" fontAlgn="auto">
              <a:spcBef>
                <a:spcPts val="0"/>
              </a:spcBef>
              <a:spcAft>
                <a:spcPts val="0"/>
              </a:spcAft>
              <a:buClrTx/>
              <a:buSzTx/>
              <a:buNone/>
            </a:pPr>
            <a:endParaRPr lang="es-ES" sz="2400" dirty="0">
              <a:solidFill>
                <a:prstClr val="black"/>
              </a:solidFill>
              <a:latin typeface="Arial" panose="020B0604020202020204" pitchFamily="34" charset="0"/>
              <a:cs typeface="Arial" panose="020B0604020202020204" pitchFamily="34" charset="0"/>
            </a:endParaRPr>
          </a:p>
          <a:p>
            <a:pPr marL="0" lvl="0" indent="0" algn="ctr" fontAlgn="auto">
              <a:spcBef>
                <a:spcPts val="0"/>
              </a:spcBef>
              <a:spcAft>
                <a:spcPts val="0"/>
              </a:spcAft>
              <a:buClrTx/>
              <a:buSzTx/>
              <a:buNone/>
            </a:pPr>
            <a:endParaRPr lang="es-ES" sz="2400" dirty="0">
              <a:solidFill>
                <a:prstClr val="black"/>
              </a:solidFill>
              <a:latin typeface="Arial" panose="020B0604020202020204" pitchFamily="34" charset="0"/>
              <a:cs typeface="Arial" panose="020B0604020202020204" pitchFamily="34" charset="0"/>
            </a:endParaRPr>
          </a:p>
          <a:p>
            <a:pPr lvl="0" algn="just" fontAlgn="auto">
              <a:lnSpc>
                <a:spcPct val="150000"/>
              </a:lnSpc>
              <a:spcBef>
                <a:spcPts val="0"/>
              </a:spcBef>
              <a:spcAft>
                <a:spcPts val="1000"/>
              </a:spcAft>
              <a:buClrTx/>
              <a:buSzTx/>
              <a:buFont typeface="Wingdings" panose="05000000000000000000" pitchFamily="2" charset="2"/>
              <a:buChar char="v"/>
            </a:pPr>
            <a:r>
              <a:rPr lang="es-E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¿Cómo </a:t>
            </a:r>
            <a:r>
              <a:rPr lang="es-ES" sz="2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mejorar </a:t>
            </a:r>
            <a:r>
              <a:rPr lang="es-E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las ofertas ecoturísticas para los usuarios que frecuentan el </a:t>
            </a:r>
            <a:r>
              <a:rPr lang="es-ES" sz="2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área Jardines </a:t>
            </a:r>
            <a:r>
              <a:rPr lang="es-E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de </a:t>
            </a:r>
            <a:r>
              <a:rPr lang="es-ES" sz="2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Hershey</a:t>
            </a:r>
            <a:r>
              <a:rPr lang="es-E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 en el municipio Santa Cruz del Norte?</a:t>
            </a:r>
            <a:endParaRPr lang="es-ES"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07946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Objetivo </a:t>
            </a:r>
            <a:endParaRPr lang="en-US" dirty="0"/>
          </a:p>
        </p:txBody>
      </p:sp>
      <p:sp>
        <p:nvSpPr>
          <p:cNvPr id="3" name="Marcador de contenido 2"/>
          <p:cNvSpPr>
            <a:spLocks noGrp="1"/>
          </p:cNvSpPr>
          <p:nvPr>
            <p:ph idx="1"/>
          </p:nvPr>
        </p:nvSpPr>
        <p:spPr/>
        <p:txBody>
          <a:bodyPr/>
          <a:lstStyle/>
          <a:p>
            <a:pPr marL="0" lvl="0" indent="0" algn="ctr" fontAlgn="auto">
              <a:spcBef>
                <a:spcPts val="0"/>
              </a:spcBef>
              <a:spcAft>
                <a:spcPts val="0"/>
              </a:spcAft>
              <a:buClrTx/>
              <a:buSzTx/>
              <a:buNone/>
            </a:pPr>
            <a:endParaRPr lang="es-ES" sz="2400" dirty="0">
              <a:solidFill>
                <a:prstClr val="black"/>
              </a:solidFill>
              <a:latin typeface="Arial" panose="020B0604020202020204" pitchFamily="34" charset="0"/>
              <a:cs typeface="Arial" panose="020B0604020202020204" pitchFamily="34" charset="0"/>
            </a:endParaRPr>
          </a:p>
          <a:p>
            <a:pPr marL="0" lvl="0" indent="0" algn="just" fontAlgn="auto">
              <a:spcBef>
                <a:spcPts val="0"/>
              </a:spcBef>
              <a:spcAft>
                <a:spcPts val="0"/>
              </a:spcAft>
              <a:buClrTx/>
              <a:buSzTx/>
              <a:buFont typeface="Wingdings" pitchFamily="2" charset="2"/>
              <a:buChar char="v"/>
            </a:pPr>
            <a:r>
              <a:rPr lang="es-ES" sz="2400" dirty="0">
                <a:solidFill>
                  <a:srgbClr val="000000"/>
                </a:solidFill>
                <a:latin typeface="Arial" panose="020B0604020202020204" pitchFamily="34" charset="0"/>
                <a:ea typeface="Calibri" panose="020F0502020204030204" pitchFamily="34" charset="0"/>
              </a:rPr>
              <a:t>Elaborar propuestas ecoturísticas para mejorar la oferta a los usuarios que frecuentan el Refugio de Fauna Jardines de </a:t>
            </a:r>
            <a:r>
              <a:rPr lang="es-ES" sz="2400" dirty="0" err="1">
                <a:solidFill>
                  <a:srgbClr val="000000"/>
                </a:solidFill>
                <a:latin typeface="Arial" panose="020B0604020202020204" pitchFamily="34" charset="0"/>
                <a:ea typeface="Calibri" panose="020F0502020204030204" pitchFamily="34" charset="0"/>
              </a:rPr>
              <a:t>Hershey</a:t>
            </a:r>
            <a:r>
              <a:rPr lang="es-ES" sz="2400" dirty="0">
                <a:solidFill>
                  <a:prstClr val="black"/>
                </a:solidFill>
                <a:latin typeface="Calibri"/>
              </a:rPr>
              <a:t>.</a:t>
            </a:r>
            <a:endParaRPr lang="es-ES" sz="2400" dirty="0">
              <a:solidFill>
                <a:prstClr val="black"/>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191370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Preguntas científicas </a:t>
            </a:r>
            <a:endParaRPr lang="en-US" dirty="0"/>
          </a:p>
        </p:txBody>
      </p:sp>
      <p:sp>
        <p:nvSpPr>
          <p:cNvPr id="3" name="Marcador de contenido 2"/>
          <p:cNvSpPr>
            <a:spLocks noGrp="1"/>
          </p:cNvSpPr>
          <p:nvPr>
            <p:ph idx="1"/>
          </p:nvPr>
        </p:nvSpPr>
        <p:spPr/>
        <p:txBody>
          <a:bodyPr/>
          <a:lstStyle/>
          <a:p>
            <a:pPr lvl="0" algn="just" fontAlgn="auto">
              <a:lnSpc>
                <a:spcPct val="150000"/>
              </a:lnSpc>
              <a:spcBef>
                <a:spcPts val="0"/>
              </a:spcBef>
              <a:spcAft>
                <a:spcPts val="0"/>
              </a:spcAft>
              <a:buClrTx/>
              <a:buSzTx/>
              <a:buFont typeface="+mj-lt"/>
              <a:buAutoNum type="arabicPeriod"/>
            </a:pPr>
            <a:r>
              <a:rPr lang="es-E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¿Qué fundamentos teóricos sustentan la investigación?</a:t>
            </a:r>
          </a:p>
          <a:p>
            <a:pPr lvl="0" algn="just" fontAlgn="auto">
              <a:lnSpc>
                <a:spcPct val="150000"/>
              </a:lnSpc>
              <a:spcBef>
                <a:spcPts val="0"/>
              </a:spcBef>
              <a:spcAft>
                <a:spcPts val="0"/>
              </a:spcAft>
              <a:buClrTx/>
              <a:buSzTx/>
              <a:buFont typeface="+mj-lt"/>
              <a:buAutoNum type="arabicPeriod"/>
            </a:pPr>
            <a:endParaRPr lang="es-E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fontAlgn="auto">
              <a:lnSpc>
                <a:spcPct val="150000"/>
              </a:lnSpc>
              <a:spcBef>
                <a:spcPts val="0"/>
              </a:spcBef>
              <a:spcAft>
                <a:spcPts val="0"/>
              </a:spcAft>
              <a:buClrTx/>
              <a:buSzTx/>
              <a:buFont typeface="+mj-lt"/>
              <a:buAutoNum type="arabicPeriod"/>
            </a:pPr>
            <a:r>
              <a:rPr lang="es-E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¿Cuál es el estado actual de los espacios naturales en el </a:t>
            </a:r>
            <a:r>
              <a:rPr lang="es-ES" sz="2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área Jardines </a:t>
            </a:r>
            <a:r>
              <a:rPr lang="es-E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de </a:t>
            </a:r>
            <a:r>
              <a:rPr lang="es-ES" sz="2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Hershey</a:t>
            </a:r>
            <a:r>
              <a:rPr lang="es-E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p>
          <a:p>
            <a:pPr lvl="0" algn="just" fontAlgn="auto">
              <a:lnSpc>
                <a:spcPct val="150000"/>
              </a:lnSpc>
              <a:spcBef>
                <a:spcPts val="0"/>
              </a:spcBef>
              <a:spcAft>
                <a:spcPts val="0"/>
              </a:spcAft>
              <a:buClrTx/>
              <a:buSzTx/>
              <a:buFont typeface="+mj-lt"/>
              <a:buAutoNum type="arabicPeriod"/>
            </a:pPr>
            <a:endParaRPr lang="es-E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fontAlgn="auto">
              <a:lnSpc>
                <a:spcPct val="150000"/>
              </a:lnSpc>
              <a:spcBef>
                <a:spcPts val="0"/>
              </a:spcBef>
              <a:spcAft>
                <a:spcPts val="1000"/>
              </a:spcAft>
              <a:buClrTx/>
              <a:buSzTx/>
              <a:buFont typeface="+mj-lt"/>
              <a:buAutoNum type="arabicPeriod"/>
            </a:pPr>
            <a:r>
              <a:rPr lang="es-E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¿Cuál es el estado actual de las ofertas ecoturísticas en el </a:t>
            </a:r>
            <a:r>
              <a:rPr lang="es-ES" sz="2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área Jardines </a:t>
            </a:r>
            <a:r>
              <a:rPr lang="es-E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de </a:t>
            </a:r>
            <a:r>
              <a:rPr lang="es-ES" sz="2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Hershey</a:t>
            </a:r>
            <a:r>
              <a:rPr lang="es-E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s-E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2811782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Tareas de la investigación </a:t>
            </a:r>
            <a:endParaRPr lang="en-US" dirty="0"/>
          </a:p>
        </p:txBody>
      </p:sp>
      <p:sp>
        <p:nvSpPr>
          <p:cNvPr id="3" name="Marcador de contenido 2"/>
          <p:cNvSpPr>
            <a:spLocks noGrp="1"/>
          </p:cNvSpPr>
          <p:nvPr>
            <p:ph idx="1"/>
          </p:nvPr>
        </p:nvSpPr>
        <p:spPr>
          <a:xfrm>
            <a:off x="152400" y="1196752"/>
            <a:ext cx="12039600" cy="5112568"/>
          </a:xfrm>
        </p:spPr>
        <p:txBody>
          <a:bodyPr/>
          <a:lstStyle/>
          <a:p>
            <a:pPr lvl="0" algn="just" fontAlgn="auto">
              <a:lnSpc>
                <a:spcPct val="150000"/>
              </a:lnSpc>
              <a:spcBef>
                <a:spcPts val="0"/>
              </a:spcBef>
              <a:spcAft>
                <a:spcPts val="0"/>
              </a:spcAft>
              <a:buClrTx/>
              <a:buSzTx/>
              <a:buFont typeface="Wingdings" panose="05000000000000000000" pitchFamily="2" charset="2"/>
              <a:buChar char=""/>
            </a:pPr>
            <a:r>
              <a:rPr lang="es-E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Análisis de los fundamentos teóricos que sustentan la investigación</a:t>
            </a:r>
            <a:r>
              <a:rPr lang="es-ES" sz="2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p>
          <a:p>
            <a:pPr lvl="0" algn="just" fontAlgn="auto">
              <a:lnSpc>
                <a:spcPct val="150000"/>
              </a:lnSpc>
              <a:spcBef>
                <a:spcPts val="0"/>
              </a:spcBef>
              <a:spcAft>
                <a:spcPts val="0"/>
              </a:spcAft>
              <a:buClrTx/>
              <a:buSzTx/>
              <a:buFont typeface="Wingdings" panose="05000000000000000000" pitchFamily="2" charset="2"/>
              <a:buChar char=""/>
            </a:pPr>
            <a:endParaRPr lang="es-E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fontAlgn="auto">
              <a:lnSpc>
                <a:spcPct val="150000"/>
              </a:lnSpc>
              <a:spcBef>
                <a:spcPts val="0"/>
              </a:spcBef>
              <a:spcAft>
                <a:spcPts val="0"/>
              </a:spcAft>
              <a:buClrTx/>
              <a:buSzTx/>
              <a:buFont typeface="Wingdings" panose="05000000000000000000" pitchFamily="2" charset="2"/>
              <a:buChar char=""/>
            </a:pPr>
            <a:r>
              <a:rPr lang="es-E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Diagnóstico del estado actual de los espacios naturales existentes en el área</a:t>
            </a:r>
            <a:r>
              <a:rPr lang="es-ES" sz="2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p>
          <a:p>
            <a:pPr lvl="0" algn="just" fontAlgn="auto">
              <a:lnSpc>
                <a:spcPct val="150000"/>
              </a:lnSpc>
              <a:spcBef>
                <a:spcPts val="0"/>
              </a:spcBef>
              <a:spcAft>
                <a:spcPts val="0"/>
              </a:spcAft>
              <a:buClrTx/>
              <a:buSzTx/>
              <a:buFont typeface="Wingdings" panose="05000000000000000000" pitchFamily="2" charset="2"/>
              <a:buChar char=""/>
            </a:pPr>
            <a:endParaRPr lang="es-E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fontAlgn="auto">
              <a:lnSpc>
                <a:spcPct val="150000"/>
              </a:lnSpc>
              <a:spcBef>
                <a:spcPts val="0"/>
              </a:spcBef>
              <a:spcAft>
                <a:spcPts val="0"/>
              </a:spcAft>
              <a:buClrTx/>
              <a:buSzTx/>
              <a:buFont typeface="Wingdings" panose="05000000000000000000" pitchFamily="2" charset="2"/>
              <a:buChar char=""/>
            </a:pPr>
            <a:r>
              <a:rPr lang="es-E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Aplicación de protocolos de recopilación de datos para determinar el estado actual de las ofertas ecoturísticas del área</a:t>
            </a:r>
            <a:r>
              <a:rPr lang="es-ES" sz="2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p>
          <a:p>
            <a:pPr lvl="0" algn="just" fontAlgn="auto">
              <a:lnSpc>
                <a:spcPct val="150000"/>
              </a:lnSpc>
              <a:spcBef>
                <a:spcPts val="0"/>
              </a:spcBef>
              <a:spcAft>
                <a:spcPts val="0"/>
              </a:spcAft>
              <a:buClrTx/>
              <a:buSzTx/>
              <a:buFont typeface="Wingdings" panose="05000000000000000000" pitchFamily="2" charset="2"/>
              <a:buChar char=""/>
            </a:pPr>
            <a:endParaRPr lang="es-E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fontAlgn="auto">
              <a:lnSpc>
                <a:spcPct val="150000"/>
              </a:lnSpc>
              <a:spcBef>
                <a:spcPts val="0"/>
              </a:spcBef>
              <a:spcAft>
                <a:spcPts val="1000"/>
              </a:spcAft>
              <a:buClrTx/>
              <a:buSzTx/>
              <a:buFont typeface="Wingdings" panose="05000000000000000000" pitchFamily="2" charset="2"/>
              <a:buChar char=""/>
            </a:pPr>
            <a:r>
              <a:rPr lang="es-E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Elaboración de la propuesta de actividades a incluir en la oferta ecoturística para el </a:t>
            </a:r>
            <a:r>
              <a:rPr lang="es-ES" sz="2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área Jardines </a:t>
            </a:r>
            <a:r>
              <a:rPr lang="es-E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de </a:t>
            </a:r>
            <a:r>
              <a:rPr lang="es-ES" sz="2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Hershey</a:t>
            </a:r>
            <a:r>
              <a:rPr lang="es-E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s-E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2342959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Métodos empleados</a:t>
            </a:r>
            <a:endParaRPr lang="en-US" dirty="0"/>
          </a:p>
        </p:txBody>
      </p:sp>
      <p:sp>
        <p:nvSpPr>
          <p:cNvPr id="3" name="Marcador de contenido 2"/>
          <p:cNvSpPr>
            <a:spLocks noGrp="1"/>
          </p:cNvSpPr>
          <p:nvPr>
            <p:ph idx="1"/>
          </p:nvPr>
        </p:nvSpPr>
        <p:spPr/>
        <p:txBody>
          <a:bodyPr/>
          <a:lstStyle/>
          <a:p>
            <a:endParaRPr lang="en-US" dirty="0"/>
          </a:p>
        </p:txBody>
      </p:sp>
      <p:sp>
        <p:nvSpPr>
          <p:cNvPr id="4" name="7 Rectángulo redondeado"/>
          <p:cNvSpPr/>
          <p:nvPr/>
        </p:nvSpPr>
        <p:spPr>
          <a:xfrm>
            <a:off x="983432" y="1988840"/>
            <a:ext cx="3000396" cy="3071834"/>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lvl="0" fontAlgn="auto">
              <a:spcBef>
                <a:spcPts val="0"/>
              </a:spcBef>
              <a:spcAft>
                <a:spcPts val="0"/>
              </a:spcAft>
            </a:pPr>
            <a:r>
              <a:rPr lang="es-ES" b="1" dirty="0">
                <a:solidFill>
                  <a:prstClr val="black">
                    <a:lumMod val="95000"/>
                    <a:lumOff val="5000"/>
                  </a:prstClr>
                </a:solidFill>
                <a:latin typeface="Calibri"/>
              </a:rPr>
              <a:t>Teóricos</a:t>
            </a:r>
          </a:p>
          <a:p>
            <a:pPr lvl="0" fontAlgn="auto">
              <a:spcBef>
                <a:spcPts val="0"/>
              </a:spcBef>
              <a:spcAft>
                <a:spcPts val="0"/>
              </a:spcAft>
            </a:pPr>
            <a:endParaRPr lang="es-ES" dirty="0">
              <a:solidFill>
                <a:prstClr val="black">
                  <a:lumMod val="95000"/>
                  <a:lumOff val="5000"/>
                </a:prstClr>
              </a:solidFill>
              <a:latin typeface="Calibri"/>
            </a:endParaRPr>
          </a:p>
          <a:p>
            <a:pPr marL="285750" lvl="0" indent="-285750" fontAlgn="auto">
              <a:spcBef>
                <a:spcPts val="0"/>
              </a:spcBef>
              <a:spcAft>
                <a:spcPts val="0"/>
              </a:spcAft>
              <a:buFont typeface="Wingdings" panose="05000000000000000000" pitchFamily="2" charset="2"/>
              <a:buChar char="ü"/>
            </a:pPr>
            <a:r>
              <a:rPr lang="es-ES" dirty="0">
                <a:solidFill>
                  <a:prstClr val="black">
                    <a:lumMod val="95000"/>
                    <a:lumOff val="5000"/>
                  </a:prstClr>
                </a:solidFill>
                <a:latin typeface="Calibri"/>
              </a:rPr>
              <a:t>Histórico- Lógico </a:t>
            </a:r>
          </a:p>
          <a:p>
            <a:pPr lvl="0" fontAlgn="auto">
              <a:spcBef>
                <a:spcPts val="0"/>
              </a:spcBef>
              <a:spcAft>
                <a:spcPts val="0"/>
              </a:spcAft>
              <a:buFont typeface="Wingdings" pitchFamily="2" charset="2"/>
              <a:buChar char="ü"/>
            </a:pPr>
            <a:r>
              <a:rPr lang="es-ES" dirty="0">
                <a:solidFill>
                  <a:prstClr val="black">
                    <a:lumMod val="95000"/>
                    <a:lumOff val="5000"/>
                  </a:prstClr>
                </a:solidFill>
                <a:latin typeface="Calibri"/>
              </a:rPr>
              <a:t>  Inductivo- Deductivo</a:t>
            </a:r>
          </a:p>
          <a:p>
            <a:pPr lvl="0" fontAlgn="auto">
              <a:spcBef>
                <a:spcPts val="0"/>
              </a:spcBef>
              <a:spcAft>
                <a:spcPts val="0"/>
              </a:spcAft>
              <a:buFont typeface="Wingdings" pitchFamily="2" charset="2"/>
              <a:buChar char="ü"/>
            </a:pPr>
            <a:r>
              <a:rPr lang="es-ES" dirty="0">
                <a:solidFill>
                  <a:prstClr val="black">
                    <a:lumMod val="95000"/>
                    <a:lumOff val="5000"/>
                  </a:prstClr>
                </a:solidFill>
                <a:latin typeface="Calibri"/>
              </a:rPr>
              <a:t>  Analítico- Sintético</a:t>
            </a:r>
            <a:endParaRPr lang="es-ES" dirty="0">
              <a:solidFill>
                <a:prstClr val="black">
                  <a:lumMod val="95000"/>
                  <a:lumOff val="5000"/>
                </a:prstClr>
              </a:solidFill>
              <a:latin typeface="Calibri"/>
            </a:endParaRPr>
          </a:p>
        </p:txBody>
      </p:sp>
      <p:sp>
        <p:nvSpPr>
          <p:cNvPr id="5" name="9 Rectángulo redondeado"/>
          <p:cNvSpPr/>
          <p:nvPr/>
        </p:nvSpPr>
        <p:spPr>
          <a:xfrm>
            <a:off x="7608168" y="1988840"/>
            <a:ext cx="2857520" cy="3071834"/>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lvl="0" fontAlgn="auto">
              <a:spcBef>
                <a:spcPts val="0"/>
              </a:spcBef>
              <a:spcAft>
                <a:spcPts val="0"/>
              </a:spcAft>
            </a:pPr>
            <a:r>
              <a:rPr lang="es-ES" b="1">
                <a:solidFill>
                  <a:prstClr val="black"/>
                </a:solidFill>
                <a:latin typeface="Calibri"/>
              </a:rPr>
              <a:t>Empírico (Cuantitativo)</a:t>
            </a:r>
          </a:p>
          <a:p>
            <a:pPr lvl="0" fontAlgn="auto">
              <a:spcBef>
                <a:spcPts val="0"/>
              </a:spcBef>
              <a:spcAft>
                <a:spcPts val="0"/>
              </a:spcAft>
            </a:pPr>
            <a:endParaRPr lang="es-ES">
              <a:solidFill>
                <a:prstClr val="black"/>
              </a:solidFill>
              <a:latin typeface="Calibri"/>
            </a:endParaRPr>
          </a:p>
          <a:p>
            <a:pPr lvl="0" fontAlgn="auto">
              <a:spcBef>
                <a:spcPts val="0"/>
              </a:spcBef>
              <a:spcAft>
                <a:spcPts val="0"/>
              </a:spcAft>
              <a:buFont typeface="Wingdings" pitchFamily="2" charset="2"/>
              <a:buChar char="ü"/>
            </a:pPr>
            <a:r>
              <a:rPr lang="es-ES">
                <a:solidFill>
                  <a:prstClr val="black"/>
                </a:solidFill>
                <a:latin typeface="Calibri"/>
              </a:rPr>
              <a:t> Observación</a:t>
            </a:r>
          </a:p>
          <a:p>
            <a:pPr lvl="0" fontAlgn="auto">
              <a:spcBef>
                <a:spcPts val="0"/>
              </a:spcBef>
              <a:spcAft>
                <a:spcPts val="0"/>
              </a:spcAft>
              <a:buFont typeface="Wingdings" pitchFamily="2" charset="2"/>
              <a:buChar char="ü"/>
            </a:pPr>
            <a:r>
              <a:rPr lang="es-ES">
                <a:solidFill>
                  <a:prstClr val="black"/>
                </a:solidFill>
                <a:latin typeface="Calibri"/>
              </a:rPr>
              <a:t> Técnica de encuesta</a:t>
            </a:r>
          </a:p>
          <a:p>
            <a:pPr lvl="0" fontAlgn="auto">
              <a:spcBef>
                <a:spcPts val="0"/>
              </a:spcBef>
              <a:spcAft>
                <a:spcPts val="0"/>
              </a:spcAft>
              <a:buFont typeface="Wingdings" pitchFamily="2" charset="2"/>
              <a:buChar char="ü"/>
            </a:pPr>
            <a:r>
              <a:rPr lang="es-ES">
                <a:solidFill>
                  <a:prstClr val="black"/>
                </a:solidFill>
                <a:latin typeface="Calibri"/>
              </a:rPr>
              <a:t> Técnica de entrevista</a:t>
            </a:r>
          </a:p>
          <a:p>
            <a:pPr lvl="0" fontAlgn="auto">
              <a:spcBef>
                <a:spcPts val="0"/>
              </a:spcBef>
              <a:spcAft>
                <a:spcPts val="0"/>
              </a:spcAft>
              <a:buFont typeface="Wingdings" pitchFamily="2" charset="2"/>
              <a:buChar char="ü"/>
            </a:pPr>
            <a:r>
              <a:rPr lang="es-ES">
                <a:solidFill>
                  <a:prstClr val="black"/>
                </a:solidFill>
                <a:latin typeface="Calibri"/>
              </a:rPr>
              <a:t> Matemático -           estadístico</a:t>
            </a:r>
            <a:endParaRPr lang="es-ES" dirty="0">
              <a:solidFill>
                <a:prstClr val="black"/>
              </a:solidFill>
              <a:latin typeface="Calibri"/>
            </a:endParaRPr>
          </a:p>
        </p:txBody>
      </p:sp>
    </p:spTree>
    <p:extLst>
      <p:ext uri="{BB962C8B-B14F-4D97-AF65-F5344CB8AC3E}">
        <p14:creationId xmlns:p14="http://schemas.microsoft.com/office/powerpoint/2010/main" val="82506478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ción-1">
  <a:themeElements>
    <a:clrScheme name="Custom 2">
      <a:dk1>
        <a:sysClr val="windowText" lastClr="000000"/>
      </a:dk1>
      <a:lt1>
        <a:sysClr val="window" lastClr="FFFFFF"/>
      </a:lt1>
      <a:dk2>
        <a:srgbClr val="009DD9"/>
      </a:dk2>
      <a:lt2>
        <a:srgbClr val="C7E2FA"/>
      </a:lt2>
      <a:accent1>
        <a:srgbClr val="004E6C"/>
      </a:accent1>
      <a:accent2>
        <a:srgbClr val="009DD9"/>
      </a:accent2>
      <a:accent3>
        <a:srgbClr val="0BD0D9"/>
      </a:accent3>
      <a:accent4>
        <a:srgbClr val="009DD9"/>
      </a:accent4>
      <a:accent5>
        <a:srgbClr val="10CF9B"/>
      </a:accent5>
      <a:accent6>
        <a:srgbClr val="A5C249"/>
      </a:accent6>
      <a:hlink>
        <a:srgbClr val="F49100"/>
      </a:hlink>
      <a:folHlink>
        <a:srgbClr val="85DFD0"/>
      </a:folHlink>
    </a:clrScheme>
    <a:fontScheme name="Presentación_unis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esentación_uniss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resentación_uniss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resentación_uniss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resentación_uniss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resentación_uniss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resentación_uniss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resentación_uniss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resentación_uniss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resentación_uniss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resentación_uniss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resentación_uniss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resentación_uniss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10708 - Identidad visual del evento.pptx" id="{2ED35978-CE40-4643-A580-79E09752A8DF}" vid="{EBFFAF2B-0F35-4C48-99B0-E109FE9C66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Presentación-1</Template>
  <TotalTime>295</TotalTime>
  <Words>988</Words>
  <Application>Microsoft Office PowerPoint</Application>
  <PresentationFormat>Panorámica</PresentationFormat>
  <Paragraphs>163</Paragraphs>
  <Slides>19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19</vt:i4>
      </vt:variant>
    </vt:vector>
  </HeadingPairs>
  <TitlesOfParts>
    <vt:vector size="25" baseType="lpstr">
      <vt:lpstr>Arial</vt:lpstr>
      <vt:lpstr>Arial Black</vt:lpstr>
      <vt:lpstr>Calibri</vt:lpstr>
      <vt:lpstr>Times New Roman</vt:lpstr>
      <vt:lpstr>Wingdings</vt:lpstr>
      <vt:lpstr>Presentación-1</vt:lpstr>
      <vt:lpstr>“Propuesta de actividades ecoturísticas para  el área Jardines de Hershey.”   </vt:lpstr>
      <vt:lpstr> Área Jardines de Hershey </vt:lpstr>
      <vt:lpstr>Presentación de PowerPoint</vt:lpstr>
      <vt:lpstr>Situación problémica</vt:lpstr>
      <vt:lpstr>Problema científico </vt:lpstr>
      <vt:lpstr>Objetivo </vt:lpstr>
      <vt:lpstr>Preguntas científicas </vt:lpstr>
      <vt:lpstr>Tareas de la investigación </vt:lpstr>
      <vt:lpstr>Métodos empleados</vt:lpstr>
      <vt:lpstr>Presentación de PowerPoint</vt:lpstr>
      <vt:lpstr>Metas </vt:lpstr>
      <vt:lpstr>Programas específicos y proyectos </vt:lpstr>
      <vt:lpstr>Estrategias de trabajo</vt:lpstr>
      <vt:lpstr>Recursos que se necesitan localizar o adquirir para desarrollar los trabajos en el terreno y en as investigaciones  </vt:lpstr>
      <vt:lpstr>Análisis de factibilidad </vt:lpstr>
      <vt:lpstr>Estructura organizativa y funcional</vt:lpstr>
      <vt:lpstr>Plan de actividades ecoturísticas </vt:lpstr>
      <vt:lpstr>Conclusiones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Denis</dc:creator>
  <cp:lastModifiedBy>EL KIKI</cp:lastModifiedBy>
  <cp:revision>27</cp:revision>
  <dcterms:created xsi:type="dcterms:W3CDTF">2021-07-12T20:58:12Z</dcterms:created>
  <dcterms:modified xsi:type="dcterms:W3CDTF">2021-09-09T18:36:45Z</dcterms:modified>
</cp:coreProperties>
</file>