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"/>
  </p:notes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CFFCC"/>
    <a:srgbClr val="089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21D1B-00FC-4B51-B653-B357905DEBA9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58134-A203-4653-9228-0A2C8AE522F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77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3991D3-A756-48C7-8491-002D274B3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357" y="3573017"/>
            <a:ext cx="11545283" cy="1540112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escribir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título</a:t>
            </a:r>
            <a:r>
              <a:rPr lang="en-US" dirty="0"/>
              <a:t> de la </a:t>
            </a:r>
            <a:r>
              <a:rPr lang="en-US" dirty="0" err="1"/>
              <a:t>ponencia</a:t>
            </a:r>
            <a:r>
              <a:rPr lang="en-US" dirty="0"/>
              <a:t> o </a:t>
            </a:r>
            <a:r>
              <a:rPr lang="en-US" dirty="0" err="1"/>
              <a:t>póster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8EE13D-484D-4425-B47F-017A6A6A61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356" y="1888888"/>
            <a:ext cx="11545681" cy="1540112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089CBB"/>
                </a:solidFill>
              </a:defRPr>
            </a:lvl1pPr>
            <a:lvl2pPr marL="457200" indent="0" algn="ctr">
              <a:buFontTx/>
              <a:buNone/>
              <a:defRPr>
                <a:solidFill>
                  <a:srgbClr val="089CBB"/>
                </a:solidFill>
              </a:defRPr>
            </a:lvl2pPr>
          </a:lstStyle>
          <a:p>
            <a:pPr lvl="0"/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escribir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 la </a:t>
            </a:r>
            <a:r>
              <a:rPr lang="en-US" dirty="0" err="1"/>
              <a:t>comisión</a:t>
            </a:r>
            <a:r>
              <a:rPr lang="en-US" dirty="0"/>
              <a:t> y taller</a:t>
            </a:r>
          </a:p>
          <a:p>
            <a:pPr lvl="1"/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escribir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del taller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00269A-1AC0-413F-A4A5-10D72E37D0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150" y="5257800"/>
            <a:ext cx="11545888" cy="381000"/>
          </a:xfr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escribir</a:t>
            </a:r>
            <a:r>
              <a:rPr lang="en-US" dirty="0"/>
              <a:t> los </a:t>
            </a:r>
            <a:r>
              <a:rPr lang="en-US" dirty="0" err="1"/>
              <a:t>autores</a:t>
            </a:r>
            <a:r>
              <a:rPr lang="en-US" dirty="0"/>
              <a:t> de la </a:t>
            </a:r>
            <a:r>
              <a:rPr lang="en-US" dirty="0" err="1"/>
              <a:t>ponencia</a:t>
            </a:r>
            <a:r>
              <a:rPr lang="en-US" dirty="0"/>
              <a:t> o </a:t>
            </a:r>
            <a:r>
              <a:rPr lang="en-US" dirty="0" err="1"/>
              <a:t>póster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A9780-B1D2-48EB-8538-10FE41139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A10EA7-5343-42F9-ACBA-8717B8F0F2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F2F67BC-6501-48A3-88D8-124FF6D33D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EEE9C97-6569-4C2C-BD72-BE66846ED09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1A655EC-1A99-44F3-977A-FC0A395143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7004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56E887-B079-43BF-B37C-6DDD48213A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79984" y="44450"/>
            <a:ext cx="3012016" cy="59769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3FB384-B7E5-4342-BCF9-803989584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3933" y="44450"/>
            <a:ext cx="8832851" cy="59769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90C2E88-2D3B-4D7E-A1CB-7F0F0CA2D05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198BA64-0415-4FA6-9E3E-525D80B71C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AE9AF1F-7AB1-4DD9-A9F9-AFFF926D74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4735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fí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2E969-36B9-4A28-908B-C989AE8EEA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318" y="457200"/>
            <a:ext cx="10511364" cy="811560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dirty="0" err="1"/>
              <a:t>Haga</a:t>
            </a:r>
            <a:r>
              <a:rPr lang="en-US" dirty="0"/>
              <a:t> </a:t>
            </a:r>
            <a:r>
              <a:rPr lang="en-US" dirty="0" err="1"/>
              <a:t>clic</a:t>
            </a:r>
            <a:r>
              <a:rPr lang="en-US" dirty="0"/>
              <a:t> para </a:t>
            </a:r>
            <a:r>
              <a:rPr lang="en-US" dirty="0" err="1"/>
              <a:t>escribir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del </a:t>
            </a:r>
            <a:r>
              <a:rPr lang="en-US" dirty="0" err="1"/>
              <a:t>conferencista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A3604-A03E-47C1-A8AA-AA1CE77594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717" y="1484784"/>
            <a:ext cx="6172200" cy="437626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/>
              <a:t>Clic</a:t>
            </a:r>
            <a:r>
              <a:rPr lang="en-US" dirty="0"/>
              <a:t> </a:t>
            </a:r>
            <a:r>
              <a:rPr lang="en-US" dirty="0" err="1"/>
              <a:t>aquí</a:t>
            </a:r>
            <a:r>
              <a:rPr lang="en-US" dirty="0"/>
              <a:t> para </a:t>
            </a:r>
            <a:r>
              <a:rPr lang="en-US" dirty="0" err="1"/>
              <a:t>escribir</a:t>
            </a:r>
            <a:r>
              <a:rPr lang="en-US" dirty="0"/>
              <a:t> sus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personales</a:t>
            </a:r>
            <a:r>
              <a:rPr lang="en-US" dirty="0"/>
              <a:t> y breve </a:t>
            </a:r>
            <a:r>
              <a:rPr lang="en-US" dirty="0" err="1"/>
              <a:t>biografía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4617570-FCD6-45C1-A906-08E309FC77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8" y="1484313"/>
            <a:ext cx="4032250" cy="4376737"/>
          </a:xfrm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A4845F9-9FFA-4BF0-B30F-0E04F9FF14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37B22127-54FE-4C27-9C1B-C1C5734157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B413D506-79C0-420A-AF25-1F2129DD31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42994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53014-B42B-4F28-9CCD-52EA47A14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3B3291-570F-4239-9DC0-8F06814D3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1B62642-FF8B-4338-B422-FE220EE01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altLang="en-US"/>
              <a:t>VI Conferencia Científica Internacional YayaboCiencia 2021</a:t>
            </a:r>
            <a:endParaRPr lang="es-ES" alt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FACF6F2-670E-474A-A793-859D6C314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altLang="en-US"/>
              <a:t>“Impulsando el desarrollo local sostenible”</a:t>
            </a:r>
            <a:endParaRPr lang="es-ES" alt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553E3AB-249B-44BE-B420-D4720415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9031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8715E-3E13-4E2C-9FE0-CD4D312AA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64DA8-8824-4489-9969-2B5CA40E5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F528660-8452-4A5B-B748-CD4AF45E9D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4551474-F9BF-4710-AC0E-DA43BE9BBF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EA660BF-8532-4D8C-8E95-E86664A791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6729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91C13-9A96-4A69-B5AC-03154590F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D6B44-287A-4297-9FDF-CB91AD5E0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341438"/>
            <a:ext cx="5918200" cy="46799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B2451C-4ECB-422F-89AB-BCC7D80F0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3800" y="1341438"/>
            <a:ext cx="5918200" cy="46799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D964FCD-22F4-44D7-A5BB-8F57E3B4C6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F543E7FC-5804-4209-BBDE-0DD3F0C197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154BCC1C-2B60-41D8-B21B-B4B57C14E8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6240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8B75-E0E1-408F-B1EC-6BA50ADF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B89CF-EC50-465A-8662-7F26B5735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46D97-B4A1-4726-B908-4BA709631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BC094-0F84-4AE6-8E75-BF035645B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993BD8-6560-4DEA-A648-D984EE9DF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3C3E63D-E60A-40AF-9736-4F9B636074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DA03C775-FAB4-468F-87B8-D68F02C77C0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219ADF7-2059-4542-A176-A6CA244884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9293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0A00B-D80A-4E68-8FA9-D6C0FACC6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4A5A5BB-1B96-4F73-88E8-5B9DA5FCC6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3490AC5-2E5C-4D2D-B190-17D153AC7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60A5FB9-F131-4B9D-BC1F-5E05493D1B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4744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3064F97E-A2A1-4AA4-9391-5AD9F64F95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52C2B5D-7D9C-44EA-9BDF-37B50670E6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A0DBAA6-92B9-407E-B62A-03AA919F1A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3996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2E969-36B9-4A28-908B-C989AE8EE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A3604-A03E-47C1-A8AA-AA1CE775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EA7EE-5A24-478F-AF49-7274113B0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8B0A379-4924-4B29-AA1B-E2AAB38D39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938D448-E597-4020-8F36-B33ED593FF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3072331B-BB80-40B1-B846-1EA323361D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1168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6B819418-12E0-416C-9D2D-32AF3F06E76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1824" y="6308725"/>
            <a:ext cx="5616624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“Impulsando el desarrollo local sostenible”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76D6AB1-5BB4-464D-B214-B9EE2BD2C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3933" y="44451"/>
            <a:ext cx="12048067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dirty="0"/>
              <a:t>Haga clic para cambiar el estilo de título	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65CEA98-DF11-48A1-B330-CB3DD9BF29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341438"/>
            <a:ext cx="12039600" cy="4679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030CEF3-C609-4F76-ADEE-1A2B932915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3933" y="6308725"/>
            <a:ext cx="4223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89CBB"/>
                </a:solidFill>
              </a:defRPr>
            </a:lvl1pPr>
          </a:lstStyle>
          <a:p>
            <a:r>
              <a:rPr lang="es-ES" altLang="en-US" dirty="0"/>
              <a:t>VI Conferencia Científica Internacional </a:t>
            </a:r>
            <a:r>
              <a:rPr lang="es-ES" altLang="en-US" dirty="0" err="1"/>
              <a:t>YayaboCiencia</a:t>
            </a:r>
            <a:r>
              <a:rPr lang="es-ES" altLang="en-US" dirty="0"/>
              <a:t> 2021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3C0CF148-7205-4541-8598-435804A65E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23501" y="6308725"/>
            <a:ext cx="182456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89CBB"/>
                </a:solidFill>
                <a:latin typeface="Arial Black" panose="020B0A04020102020204" pitchFamily="34" charset="0"/>
              </a:defRPr>
            </a:lvl1pPr>
          </a:lstStyle>
          <a:p>
            <a:fld id="{5CBD79BE-5A20-4575-81D4-E4E3B47D3FB0}" type="slidenum">
              <a:rPr lang="es-ES" altLang="en-US" smtClean="0"/>
              <a:pPr/>
              <a:t>‹Nº›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2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89CB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898BB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481904"/>
            <a:ext cx="11545283" cy="1540112"/>
          </a:xfrm>
        </p:spPr>
        <p:txBody>
          <a:bodyPr/>
          <a:lstStyle/>
          <a:p>
            <a:r>
              <a:rPr lang="es-ES" sz="2400" dirty="0"/>
              <a:t>MEJORA DE LA CALIDAD EN LA GESTIÓN ENERGÉTICA. CASO PRODUCCIÓN DE MATERIALES DE LA CONSTRUCCIÓN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b="1" dirty="0"/>
              <a:t>VI TALLER: DESARROLLO ENERGÉTICO E INDUSTRIAL </a:t>
            </a:r>
            <a:r>
              <a:rPr lang="es-ES" b="1" dirty="0" smtClean="0"/>
              <a:t>SOSTENIBLE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Noel Cardoso Núñez</a:t>
            </a:r>
            <a:r>
              <a:rPr lang="pt-BR" baseline="30000" dirty="0"/>
              <a:t>1</a:t>
            </a:r>
            <a:r>
              <a:rPr lang="pt-BR" dirty="0"/>
              <a:t>; </a:t>
            </a:r>
            <a:r>
              <a:rPr lang="pt-BR" dirty="0" err="1"/>
              <a:t>Bismayda</a:t>
            </a:r>
            <a:r>
              <a:rPr lang="pt-BR" dirty="0"/>
              <a:t> Gómez Avilés</a:t>
            </a:r>
            <a:r>
              <a:rPr lang="pt-BR" baseline="30000" dirty="0"/>
              <a:t>2</a:t>
            </a:r>
            <a:r>
              <a:rPr lang="pt-BR" dirty="0"/>
              <a:t>; </a:t>
            </a:r>
            <a:r>
              <a:rPr lang="es-ES" dirty="0"/>
              <a:t>Edson Pacheco Paladini</a:t>
            </a:r>
            <a:r>
              <a:rPr lang="es-ES" baseline="30000" dirty="0"/>
              <a:t>3</a:t>
            </a:r>
            <a:endParaRPr lang="es-ES" dirty="0"/>
          </a:p>
          <a:p>
            <a:endParaRPr lang="es-ES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87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51"/>
    </mc:Choice>
    <mc:Fallback>
      <p:transition spd="slow" advTm="8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 flipH="1">
            <a:off x="10031760" y="6926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Introducción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5360" y="1700808"/>
            <a:ext cx="11560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i="1" dirty="0" smtClean="0">
                <a:ea typeface="Calibri" panose="020F0502020204030204" pitchFamily="34" charset="0"/>
              </a:rPr>
              <a:t>Management </a:t>
            </a:r>
            <a:r>
              <a:rPr lang="es-ES" dirty="0" smtClean="0">
                <a:ea typeface="Calibri" panose="020F0502020204030204" pitchFamily="34" charset="0"/>
              </a:rPr>
              <a:t>busca modelos que integren </a:t>
            </a:r>
            <a:r>
              <a:rPr lang="es-ES" sz="2400" i="1" dirty="0" smtClean="0">
                <a:ea typeface="Calibri" panose="020F0502020204030204" pitchFamily="34" charset="0"/>
              </a:rPr>
              <a:t>personas, tecnología y realidad económica</a:t>
            </a:r>
            <a:r>
              <a:rPr lang="es-ES" dirty="0" smtClean="0">
                <a:ea typeface="Calibri" panose="020F0502020204030204" pitchFamily="34" charset="0"/>
              </a:rPr>
              <a:t>. No es suficiente la </a:t>
            </a:r>
            <a:r>
              <a:rPr lang="es-ES" i="1" dirty="0" smtClean="0">
                <a:ea typeface="Calibri" panose="020F0502020204030204" pitchFamily="34" charset="0"/>
              </a:rPr>
              <a:t>aceptación </a:t>
            </a:r>
            <a:r>
              <a:rPr lang="es-ES" dirty="0" smtClean="0">
                <a:ea typeface="Calibri" panose="020F0502020204030204" pitchFamily="34" charset="0"/>
              </a:rPr>
              <a:t>en </a:t>
            </a:r>
            <a:r>
              <a:rPr lang="es-ES" b="1" dirty="0" smtClean="0">
                <a:ea typeface="Calibri" panose="020F0502020204030204" pitchFamily="34" charset="0"/>
              </a:rPr>
              <a:t>CALIDAD</a:t>
            </a:r>
            <a:r>
              <a:rPr lang="es-ES" sz="2400" i="1" dirty="0" smtClean="0">
                <a:ea typeface="Calibri" panose="020F0502020204030204" pitchFamily="34" charset="0"/>
              </a:rPr>
              <a:t>, </a:t>
            </a:r>
            <a:r>
              <a:rPr lang="es-ES" i="1" dirty="0" smtClean="0">
                <a:ea typeface="Calibri" panose="020F0502020204030204" pitchFamily="34" charset="0"/>
              </a:rPr>
              <a:t>requiere considerar perspectiva del cliente y pérdidas a la sociedad. </a:t>
            </a:r>
            <a:r>
              <a:rPr lang="es-ES" sz="1400" dirty="0">
                <a:solidFill>
                  <a:srgbClr val="00B0F0"/>
                </a:solidFill>
                <a:ea typeface="Times New Roman" panose="02020603050405020304" pitchFamily="18" charset="0"/>
              </a:rPr>
              <a:t>(Abu- </a:t>
            </a:r>
            <a:r>
              <a:rPr lang="es-ES" sz="1400" dirty="0" err="1">
                <a:solidFill>
                  <a:srgbClr val="00B0F0"/>
                </a:solidFill>
                <a:ea typeface="Times New Roman" panose="02020603050405020304" pitchFamily="18" charset="0"/>
              </a:rPr>
              <a:t>Jarour</a:t>
            </a:r>
            <a:r>
              <a:rPr lang="es-ES" sz="1400" dirty="0">
                <a:solidFill>
                  <a:srgbClr val="00B0F0"/>
                </a:solidFill>
                <a:ea typeface="Times New Roman" panose="02020603050405020304" pitchFamily="18" charset="0"/>
              </a:rPr>
              <a:t> &amp; </a:t>
            </a:r>
            <a:r>
              <a:rPr lang="es-ES" sz="1400" dirty="0" err="1">
                <a:solidFill>
                  <a:srgbClr val="00B0F0"/>
                </a:solidFill>
                <a:ea typeface="Times New Roman" panose="02020603050405020304" pitchFamily="18" charset="0"/>
              </a:rPr>
              <a:t>Sahar</a:t>
            </a:r>
            <a:r>
              <a:rPr lang="es-ES" sz="1400" dirty="0">
                <a:solidFill>
                  <a:srgbClr val="00B0F0"/>
                </a:solidFill>
                <a:ea typeface="Times New Roman" panose="02020603050405020304" pitchFamily="18" charset="0"/>
              </a:rPr>
              <a:t> F, 2016).  </a:t>
            </a:r>
          </a:p>
          <a:p>
            <a:pPr marL="285750" indent="-285750">
              <a:buFontTx/>
              <a:buChar char="-"/>
            </a:pPr>
            <a:endParaRPr lang="es-ES" i="1" dirty="0" smtClean="0">
              <a:solidFill>
                <a:srgbClr val="00B0F0"/>
              </a:solidFill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S_tradnl" dirty="0" smtClean="0">
                <a:ea typeface="Times New Roman" panose="02020603050405020304" pitchFamily="18" charset="0"/>
              </a:rPr>
              <a:t>Clave en procesos de manufactura, identificar </a:t>
            </a:r>
            <a:r>
              <a:rPr lang="es-ES_tradnl" sz="2400" i="1" dirty="0">
                <a:ea typeface="Calibri" panose="020F0502020204030204" pitchFamily="34" charset="0"/>
              </a:rPr>
              <a:t>causas raíces</a:t>
            </a:r>
            <a:r>
              <a:rPr lang="es-ES_tradnl" dirty="0" smtClean="0">
                <a:ea typeface="Times New Roman" panose="02020603050405020304" pitchFamily="18" charset="0"/>
              </a:rPr>
              <a:t> relativas a los problemas de </a:t>
            </a:r>
            <a:r>
              <a:rPr lang="es-ES_tradnl" sz="2400" i="1" dirty="0">
                <a:ea typeface="Calibri" panose="020F0502020204030204" pitchFamily="34" charset="0"/>
              </a:rPr>
              <a:t>calidad y</a:t>
            </a:r>
            <a:r>
              <a:rPr lang="es-ES_tradnl" sz="2400" i="1" dirty="0" smtClean="0">
                <a:ea typeface="Calibri" panose="020F0502020204030204" pitchFamily="34" charset="0"/>
              </a:rPr>
              <a:t> productividad. </a:t>
            </a:r>
            <a:r>
              <a:rPr lang="es-ES_tradnl" sz="1400" dirty="0" err="1" smtClean="0">
                <a:solidFill>
                  <a:srgbClr val="00B0F0"/>
                </a:solidFill>
                <a:ea typeface="Times New Roman" panose="02020603050405020304" pitchFamily="18" charset="0"/>
              </a:rPr>
              <a:t>Mahto</a:t>
            </a:r>
            <a:r>
              <a:rPr lang="es-ES_tradnl" sz="1400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 &amp; </a:t>
            </a:r>
            <a:r>
              <a:rPr lang="es-ES_tradnl" sz="1400" dirty="0" err="1" smtClean="0">
                <a:solidFill>
                  <a:srgbClr val="00B0F0"/>
                </a:solidFill>
                <a:ea typeface="Times New Roman" panose="02020603050405020304" pitchFamily="18" charset="0"/>
              </a:rPr>
              <a:t>Kumar</a:t>
            </a:r>
            <a:r>
              <a:rPr lang="es-ES_tradnl" sz="1400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 (2008). </a:t>
            </a:r>
          </a:p>
          <a:p>
            <a:pPr marL="285750" indent="-285750">
              <a:buFontTx/>
              <a:buChar char="-"/>
            </a:pPr>
            <a:endParaRPr lang="es-ES_tradnl" dirty="0" smtClean="0">
              <a:solidFill>
                <a:srgbClr val="00B0F0"/>
              </a:solidFill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s-ES_tradnl" dirty="0" smtClean="0"/>
              <a:t>Las </a:t>
            </a:r>
            <a:r>
              <a:rPr lang="es-ES" sz="2400" dirty="0" smtClean="0"/>
              <a:t>empresas </a:t>
            </a:r>
            <a:r>
              <a:rPr lang="es-ES" sz="2400" dirty="0"/>
              <a:t>de cerámica roja de la </a:t>
            </a:r>
            <a:r>
              <a:rPr lang="es-ES" sz="2400" dirty="0" smtClean="0"/>
              <a:t>construcción</a:t>
            </a:r>
            <a:r>
              <a:rPr lang="es-ES_tradnl" sz="2400" i="1" dirty="0" smtClean="0">
                <a:ea typeface="Calibri" panose="020F0502020204030204" pitchFamily="34" charset="0"/>
              </a:rPr>
              <a:t>, </a:t>
            </a:r>
            <a:r>
              <a:rPr lang="es-ES_tradnl" dirty="0" smtClean="0">
                <a:ea typeface="Times New Roman" panose="02020603050405020304" pitchFamily="18" charset="0"/>
              </a:rPr>
              <a:t>con</a:t>
            </a:r>
            <a:r>
              <a:rPr lang="es-ES_tradnl" sz="2400" i="1" dirty="0" smtClean="0">
                <a:ea typeface="Calibri" panose="020F0502020204030204" pitchFamily="34" charset="0"/>
              </a:rPr>
              <a:t> </a:t>
            </a:r>
            <a:r>
              <a:rPr lang="es-ES_tradnl" dirty="0" smtClean="0">
                <a:ea typeface="Times New Roman" panose="02020603050405020304" pitchFamily="18" charset="0"/>
              </a:rPr>
              <a:t>tecnología atrasada </a:t>
            </a:r>
            <a:r>
              <a:rPr lang="es-ES" dirty="0" smtClean="0"/>
              <a:t>para </a:t>
            </a:r>
            <a:r>
              <a:rPr lang="es-ES" dirty="0"/>
              <a:t>alcanzar el salto tecnológico </a:t>
            </a:r>
            <a:r>
              <a:rPr lang="es-ES" dirty="0" smtClean="0"/>
              <a:t>necesitan de procesos con rendimientos energéticos </a:t>
            </a:r>
            <a:r>
              <a:rPr lang="es-ES" dirty="0"/>
              <a:t>altos  </a:t>
            </a:r>
            <a:r>
              <a:rPr lang="es-ES" sz="1400" dirty="0">
                <a:solidFill>
                  <a:srgbClr val="00B0F0"/>
                </a:solidFill>
                <a:ea typeface="Times New Roman" panose="02020603050405020304" pitchFamily="18" charset="0"/>
              </a:rPr>
              <a:t>Reyes Romero (2012</a:t>
            </a:r>
            <a:r>
              <a:rPr lang="es-ES" sz="1400" dirty="0" smtClean="0">
                <a:solidFill>
                  <a:srgbClr val="00B0F0"/>
                </a:solidFill>
                <a:ea typeface="Times New Roman" panose="02020603050405020304" pitchFamily="18" charset="0"/>
              </a:rPr>
              <a:t>). </a:t>
            </a:r>
          </a:p>
          <a:p>
            <a:pPr marL="285750" indent="-285750">
              <a:buFontTx/>
              <a:buChar char="-"/>
            </a:pPr>
            <a:endParaRPr lang="es-ES" dirty="0" smtClean="0">
              <a:solidFill>
                <a:srgbClr val="00B0F0"/>
              </a:solidFill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s-ES" dirty="0">
              <a:solidFill>
                <a:srgbClr val="00B0F0"/>
              </a:solidFill>
              <a:ea typeface="Times New Roman" panose="02020603050405020304" pitchFamily="18" charset="0"/>
            </a:endParaRPr>
          </a:p>
          <a:p>
            <a:pPr algn="ctr"/>
            <a:r>
              <a:rPr lang="es-ES" sz="20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OBJETIVO</a:t>
            </a:r>
            <a:r>
              <a:rPr lang="es-ES" sz="2000" dirty="0" smtClean="0">
                <a:solidFill>
                  <a:srgbClr val="002060"/>
                </a:solidFill>
                <a:ea typeface="Calibri" panose="020F0502020204030204" pitchFamily="34" charset="0"/>
              </a:rPr>
              <a:t> implementar mejoras tecnológicas y organizativas en las prácticas de consumo de combustible, en centros de producción de ladrillos, para facilitar la actividad gerencial relativa a la eficiencia energética y la calidad del producto terminado.</a:t>
            </a:r>
            <a:endParaRPr lang="es-ES" sz="2000" dirty="0" smtClean="0">
              <a:solidFill>
                <a:srgbClr val="002060"/>
              </a:solidFill>
            </a:endParaRPr>
          </a:p>
          <a:p>
            <a:endParaRPr lang="es-ES" i="1" dirty="0" smtClean="0"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es-ES" dirty="0">
              <a:solidFill>
                <a:srgbClr val="00B0F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28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829"/>
    </mc:Choice>
    <mc:Fallback>
      <p:transition spd="slow" advTm="42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3" y="1822756"/>
            <a:ext cx="10225136" cy="40324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5" name="CuadroTexto 4"/>
          <p:cNvSpPr txBox="1"/>
          <p:nvPr/>
        </p:nvSpPr>
        <p:spPr>
          <a:xfrm flipH="1">
            <a:off x="9624392" y="692696"/>
            <a:ext cx="256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Materiales y métodos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1578199" y="5855204"/>
            <a:ext cx="8891588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b="1" kern="10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/>
              </a:rPr>
              <a:t>Procedimiento para implementar mejoras en la producción de ladrillos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023993" y="2130676"/>
            <a:ext cx="482453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s-E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Prueba de necesidad que establece la Tecnología de la Gestión Total Eficiente de la Energía (TGTEE) </a:t>
            </a:r>
            <a:r>
              <a:rPr lang="es-ES" sz="900" dirty="0" err="1" smtClean="0">
                <a:solidFill>
                  <a:srgbClr val="FFFF00"/>
                </a:solidFill>
                <a:ea typeface="Times New Roman" panose="02020603050405020304" pitchFamily="18" charset="0"/>
              </a:rPr>
              <a:t>Borroto</a:t>
            </a:r>
            <a:r>
              <a:rPr lang="es-ES" sz="900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es-ES" sz="900" dirty="0" err="1">
                <a:solidFill>
                  <a:srgbClr val="FFFF00"/>
                </a:solidFill>
                <a:ea typeface="Times New Roman" panose="02020603050405020304" pitchFamily="18" charset="0"/>
              </a:rPr>
              <a:t>Nordelo</a:t>
            </a:r>
            <a:r>
              <a:rPr lang="es-ES" sz="900" dirty="0">
                <a:solidFill>
                  <a:srgbClr val="FFFF00"/>
                </a:solidFill>
                <a:ea typeface="Times New Roman" panose="02020603050405020304" pitchFamily="18" charset="0"/>
              </a:rPr>
              <a:t> (</a:t>
            </a:r>
            <a:r>
              <a:rPr lang="es-ES" sz="900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2006)</a:t>
            </a:r>
            <a:endParaRPr lang="es-ES" sz="900" dirty="0">
              <a:solidFill>
                <a:srgbClr val="FFFF00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911715" y="3344294"/>
            <a:ext cx="1950081" cy="7848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  <a:defRPr/>
            </a:pPr>
            <a:r>
              <a:rPr lang="es-E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Qué proceso no alcanza los resultados planificados.</a:t>
            </a:r>
          </a:p>
          <a:p>
            <a:pPr marL="285750" indent="-285750">
              <a:buFont typeface="Wingdings" pitchFamily="2" charset="2"/>
              <a:buChar char="q"/>
              <a:defRPr/>
            </a:pPr>
            <a:r>
              <a:rPr lang="es-E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Dónde existen oportunidades de </a:t>
            </a:r>
            <a:r>
              <a:rPr lang="es-E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mejora.</a:t>
            </a:r>
            <a:endParaRPr lang="es-E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62772" y="5054985"/>
            <a:ext cx="4838462" cy="4308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r>
              <a:rPr lang="es-E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</a:t>
            </a:r>
            <a:r>
              <a:rPr lang="es-E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 </a:t>
            </a:r>
            <a:r>
              <a:rPr lang="es-E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analizan indicadores de </a:t>
            </a:r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eficiencia energética</a:t>
            </a:r>
            <a:r>
              <a:rPr lang="es-ES" sz="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y </a:t>
            </a:r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eficacia del proceso</a:t>
            </a:r>
            <a:r>
              <a:rPr lang="es-E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s-E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 </a:t>
            </a:r>
            <a:r>
              <a:rPr lang="es-E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inciden en </a:t>
            </a:r>
            <a:r>
              <a:rPr lang="es-E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requisitos técnicos de calidad del producto terminado.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38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84"/>
    </mc:Choice>
    <mc:Fallback>
      <p:transition spd="slow" advTm="15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 flipH="1">
            <a:off x="9264352" y="692696"/>
            <a:ext cx="2927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Resultados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999656" y="6151998"/>
            <a:ext cx="3253133" cy="215444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es-ES" sz="800" b="1" kern="1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P</a:t>
            </a:r>
            <a:r>
              <a:rPr lang="es-ES" sz="800" b="1" kern="1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roceso </a:t>
            </a:r>
            <a:r>
              <a:rPr lang="es-ES" sz="800" b="1" kern="1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/>
              </a:rPr>
              <a:t>de producción de ladrillos y subproceso de quemado.</a:t>
            </a:r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57" y="655162"/>
            <a:ext cx="3950736" cy="22689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72" y="1203238"/>
            <a:ext cx="4527110" cy="2664296"/>
          </a:xfrm>
          <a:prstGeom prst="rect">
            <a:avLst/>
          </a:prstGeom>
          <a:noFill/>
        </p:spPr>
      </p:pic>
      <p:sp>
        <p:nvSpPr>
          <p:cNvPr id="4" name="Rectángulo 3"/>
          <p:cNvSpPr/>
          <p:nvPr/>
        </p:nvSpPr>
        <p:spPr>
          <a:xfrm>
            <a:off x="7637172" y="3546764"/>
            <a:ext cx="4435492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Ficha indicadores: % de absorción de agua- índice de consumo.</a:t>
            </a:r>
            <a:endParaRPr lang="es-E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3774686"/>
            <a:ext cx="5192444" cy="2377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9" name="Rectángulo 8"/>
          <p:cNvSpPr/>
          <p:nvPr/>
        </p:nvSpPr>
        <p:spPr>
          <a:xfrm>
            <a:off x="7032104" y="6008882"/>
            <a:ext cx="5159896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Análisis de las pérdidas antes y después de la ejecución de las acciones de mejora en el tejar Mártires de Girón. </a:t>
            </a:r>
            <a:r>
              <a:rPr lang="es-ES" sz="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TRILOGÍA DE LA CALIDAD DE JURAN</a:t>
            </a:r>
            <a:endParaRPr lang="es-ES" sz="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71" y="2204864"/>
            <a:ext cx="3619861" cy="4142572"/>
          </a:xfrm>
          <a:prstGeom prst="rect">
            <a:avLst/>
          </a:prstGeom>
          <a:noFill/>
        </p:spPr>
      </p:pic>
      <p:cxnSp>
        <p:nvCxnSpPr>
          <p:cNvPr id="11" name="Conector recto de flecha 10"/>
          <p:cNvCxnSpPr/>
          <p:nvPr/>
        </p:nvCxnSpPr>
        <p:spPr>
          <a:xfrm>
            <a:off x="3791744" y="1916832"/>
            <a:ext cx="1514547" cy="162993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7637173" y="1062028"/>
            <a:ext cx="45548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COLOCACIÓN DE BÓVEDAS EN LOS HORNOS</a:t>
            </a: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3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377"/>
    </mc:Choice>
    <mc:Fallback>
      <p:transition spd="slow" advTm="45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 flipH="1">
            <a:off x="9336360" y="692696"/>
            <a:ext cx="285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</a:t>
            </a:r>
            <a:r>
              <a:rPr lang="es-E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onclusiones</a:t>
            </a:r>
            <a:endParaRPr lang="es-E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91344" y="2132856"/>
            <a:ext cx="1200065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La 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mejora </a:t>
            </a:r>
            <a:r>
              <a:rPr lang="es-ES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en 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procesos industriales, particularmente en la fabricación de materiales de la construcción, desde </a:t>
            </a:r>
            <a:r>
              <a:rPr lang="es-ES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un enfoque </a:t>
            </a:r>
            <a:r>
              <a:rPr lang="es-ES" sz="1600" dirty="0">
                <a:solidFill>
                  <a:srgbClr val="000000"/>
                </a:solidFill>
                <a:ea typeface="Calibri" panose="020F0502020204030204" pitchFamily="34" charset="0"/>
              </a:rPr>
              <a:t>de calidad, facilitan una proyección en las</a:t>
            </a:r>
            <a:r>
              <a:rPr lang="es-ES" sz="1600" dirty="0">
                <a:ea typeface="Calibri" panose="020F0502020204030204" pitchFamily="34" charset="0"/>
              </a:rPr>
              <a:t> prácticas de calidad con impacto en la estrategia empresarial</a:t>
            </a:r>
            <a:r>
              <a:rPr lang="es-ES" dirty="0" smtClean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es-ES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lvl="0" indent="-342900">
              <a:buFontTx/>
              <a:buAutoNum type="arabicPeriod"/>
            </a:pPr>
            <a:r>
              <a:rPr lang="es-ES" sz="1600" dirty="0" smtClean="0"/>
              <a:t>La </a:t>
            </a:r>
            <a:r>
              <a:rPr lang="es-ES" sz="1600" dirty="0"/>
              <a:t>fabricación de ladrillos con</a:t>
            </a:r>
            <a:r>
              <a:rPr lang="es-ES_tradnl" sz="1600" dirty="0"/>
              <a:t> arcilla de alto contenido de óxidos de hierro y silicatos </a:t>
            </a:r>
            <a:r>
              <a:rPr lang="es-ES" sz="1600" dirty="0"/>
              <a:t>presenta mayores consumos de portadores energéticos (</a:t>
            </a:r>
            <a:r>
              <a:rPr lang="es-ES" sz="1600" dirty="0">
                <a:cs typeface="Arial" panose="020B0604020202020204" pitchFamily="34" charset="0"/>
                <a:sym typeface="Symbol" panose="05050102010706020507" pitchFamily="18" charset="2"/>
              </a:rPr>
              <a:t></a:t>
            </a:r>
            <a:r>
              <a:rPr lang="es-ES" sz="1600" dirty="0"/>
              <a:t> 70</a:t>
            </a:r>
            <a:r>
              <a:rPr lang="es-ES" sz="1600" dirty="0" smtClean="0"/>
              <a:t>%), implica </a:t>
            </a:r>
            <a:r>
              <a:rPr lang="es-ES_tradnl" sz="1600" dirty="0" smtClean="0"/>
              <a:t>rendimientos </a:t>
            </a:r>
            <a:r>
              <a:rPr lang="es-ES_tradnl" sz="1600" dirty="0"/>
              <a:t>tecnológicos bajos e</a:t>
            </a:r>
            <a:r>
              <a:rPr lang="es-ES" sz="1600" dirty="0"/>
              <a:t> incumplimiento en requisitos técnicos de la calidad del producto terminado, con pérdidas mayores a la media (5</a:t>
            </a:r>
            <a:r>
              <a:rPr lang="es-ES" sz="1600" dirty="0" smtClean="0"/>
              <a:t>%). </a:t>
            </a:r>
            <a:r>
              <a:rPr lang="es-ES" sz="1600" dirty="0"/>
              <a:t>S</a:t>
            </a:r>
            <a:r>
              <a:rPr lang="es-ES" sz="1600" dirty="0" smtClean="0"/>
              <a:t>e </a:t>
            </a:r>
            <a:r>
              <a:rPr lang="es-ES" sz="1600" dirty="0"/>
              <a:t>dejan de ingresar </a:t>
            </a:r>
            <a:r>
              <a:rPr lang="es-ES" sz="1600" dirty="0" smtClean="0"/>
              <a:t>año </a:t>
            </a:r>
            <a:r>
              <a:rPr lang="es-ES" sz="1600" dirty="0"/>
              <a:t>$ 93 591.00 </a:t>
            </a:r>
            <a:r>
              <a:rPr lang="es-ES" sz="1600" dirty="0" smtClean="0"/>
              <a:t>MN/año, </a:t>
            </a:r>
            <a:r>
              <a:rPr lang="es-ES" sz="1600" dirty="0"/>
              <a:t>evidencia de la oportunidad de mejora</a:t>
            </a:r>
            <a:r>
              <a:rPr lang="es-ES" sz="1600" dirty="0" smtClean="0"/>
              <a:t>.</a:t>
            </a:r>
          </a:p>
          <a:p>
            <a:pPr marL="342900" lvl="0" indent="-342900">
              <a:buFontTx/>
              <a:buAutoNum type="arabicPeriod"/>
            </a:pPr>
            <a:endParaRPr lang="es-ES" dirty="0"/>
          </a:p>
          <a:p>
            <a:pPr marL="342900" lvl="0" indent="-342900">
              <a:buFontTx/>
              <a:buAutoNum type="arabicPeriod"/>
            </a:pPr>
            <a:r>
              <a:rPr lang="es-ES" dirty="0" smtClean="0"/>
              <a:t> </a:t>
            </a:r>
            <a:r>
              <a:rPr lang="es-ES" sz="1600" dirty="0" smtClean="0"/>
              <a:t>El </a:t>
            </a:r>
            <a:r>
              <a:rPr lang="es-ES" sz="1600" dirty="0"/>
              <a:t>análisis del total de pérdidas de los cinco centros de Trinidad productores de ladrillos, en los años </a:t>
            </a:r>
            <a:r>
              <a:rPr lang="es-ES" b="1" dirty="0"/>
              <a:t>I  y II</a:t>
            </a:r>
            <a:r>
              <a:rPr lang="es-ES" dirty="0"/>
              <a:t>, </a:t>
            </a:r>
            <a:r>
              <a:rPr lang="es-ES" sz="1600" dirty="0"/>
              <a:t>evidenció una  disminución del ladrillo crudo </a:t>
            </a:r>
            <a:r>
              <a:rPr lang="es-ES" b="1" dirty="0"/>
              <a:t>(≥16% de humedad) </a:t>
            </a:r>
            <a:r>
              <a:rPr lang="es-ES" sz="1600" dirty="0"/>
              <a:t>en el</a:t>
            </a:r>
            <a:r>
              <a:rPr lang="es-ES" sz="1600" b="1" dirty="0"/>
              <a:t> </a:t>
            </a:r>
            <a:r>
              <a:rPr lang="es-ES" b="1" dirty="0"/>
              <a:t>II</a:t>
            </a:r>
            <a:r>
              <a:rPr lang="es-ES" dirty="0"/>
              <a:t>, </a:t>
            </a:r>
            <a:r>
              <a:rPr lang="es-ES" sz="1600" dirty="0"/>
              <a:t>por mejoras en un </a:t>
            </a:r>
            <a:r>
              <a:rPr lang="es-ES" sz="1600" dirty="0" smtClean="0"/>
              <a:t>tejar. </a:t>
            </a:r>
            <a:r>
              <a:rPr lang="es-ES" sz="1600" dirty="0"/>
              <a:t>S</a:t>
            </a:r>
            <a:r>
              <a:rPr lang="es-ES" sz="1600" dirty="0" smtClean="0"/>
              <a:t>e </a:t>
            </a:r>
            <a:r>
              <a:rPr lang="es-ES" sz="1600" dirty="0"/>
              <a:t>definió una nueva zona de control de la calidad, según </a:t>
            </a:r>
            <a:r>
              <a:rPr lang="es-ES" b="1" dirty="0"/>
              <a:t>Trilogía Juran</a:t>
            </a:r>
            <a:r>
              <a:rPr lang="es-ES" dirty="0"/>
              <a:t>. </a:t>
            </a:r>
            <a:r>
              <a:rPr lang="es-ES" sz="1600" dirty="0"/>
              <a:t>En el año</a:t>
            </a:r>
            <a:r>
              <a:rPr lang="es-ES" b="1" dirty="0"/>
              <a:t> I </a:t>
            </a:r>
            <a:r>
              <a:rPr lang="es-ES" sz="1600" dirty="0"/>
              <a:t>las pérdidas se movieron del intervalo de </a:t>
            </a:r>
            <a:r>
              <a:rPr lang="es-ES" b="1" dirty="0"/>
              <a:t>2,5- 4,5% </a:t>
            </a:r>
            <a:r>
              <a:rPr lang="es-ES" sz="1600" dirty="0"/>
              <a:t>al de </a:t>
            </a:r>
            <a:r>
              <a:rPr lang="es-ES" b="1" dirty="0"/>
              <a:t>0,5- 1,5% </a:t>
            </a:r>
            <a:r>
              <a:rPr lang="es-ES" sz="1600" dirty="0"/>
              <a:t>en el año </a:t>
            </a:r>
            <a:r>
              <a:rPr lang="es-ES" b="1" dirty="0"/>
              <a:t>II. </a:t>
            </a:r>
            <a:r>
              <a:rPr lang="es-ES" sz="1600" dirty="0" smtClean="0"/>
              <a:t>Permitió planificar un </a:t>
            </a:r>
            <a:r>
              <a:rPr lang="es-ES" sz="1600" dirty="0"/>
              <a:t>nivel de pérdidas </a:t>
            </a:r>
            <a:r>
              <a:rPr lang="es-ES" b="1" dirty="0" smtClean="0"/>
              <a:t>1,6 </a:t>
            </a:r>
            <a:r>
              <a:rPr lang="es-ES" b="1" dirty="0"/>
              <a:t>veces menor </a:t>
            </a:r>
            <a:r>
              <a:rPr lang="es-ES" sz="1600" dirty="0"/>
              <a:t>y una </a:t>
            </a:r>
            <a:r>
              <a:rPr lang="es-ES" b="1" dirty="0"/>
              <a:t>variabilidad 2 veces menor</a:t>
            </a:r>
            <a:r>
              <a:rPr lang="es-ES" sz="1600" dirty="0"/>
              <a:t>; </a:t>
            </a:r>
            <a:r>
              <a:rPr lang="es-ES" sz="1600" dirty="0" smtClean="0"/>
              <a:t>con reducción </a:t>
            </a:r>
            <a:r>
              <a:rPr lang="es-ES" sz="1600" dirty="0"/>
              <a:t>del índice de consumo </a:t>
            </a:r>
            <a:r>
              <a:rPr lang="es-ES" b="1" dirty="0"/>
              <a:t>0,2739</a:t>
            </a:r>
            <a:r>
              <a:rPr lang="es-ES" sz="1600" dirty="0"/>
              <a:t> </a:t>
            </a:r>
            <a:r>
              <a:rPr lang="es-ES" sz="1600" dirty="0" smtClean="0"/>
              <a:t>a </a:t>
            </a:r>
            <a:r>
              <a:rPr lang="es-ES" b="1" dirty="0"/>
              <a:t>02386  L/ladrillo</a:t>
            </a:r>
            <a:r>
              <a:rPr lang="es-ES" sz="1600" dirty="0"/>
              <a:t>, en </a:t>
            </a:r>
            <a:r>
              <a:rPr lang="es-ES" sz="1600" dirty="0" smtClean="0"/>
              <a:t>hornos bóveda, para un ahorro de </a:t>
            </a:r>
            <a:r>
              <a:rPr lang="es-ES" b="1" dirty="0"/>
              <a:t>11 000 litros de fuel oíl, en 6 meses. </a:t>
            </a:r>
          </a:p>
          <a:p>
            <a:r>
              <a:rPr lang="es-ES" dirty="0" smtClean="0">
                <a:ea typeface="Calibri" panose="020F0502020204030204" pitchFamily="34" charset="0"/>
              </a:rPr>
              <a:t> </a:t>
            </a:r>
          </a:p>
          <a:p>
            <a:endParaRPr lang="es-ES" dirty="0" smtClean="0">
              <a:ea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es-E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7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411"/>
    </mc:Choice>
    <mc:Fallback>
      <p:transition spd="slow" advTm="75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479376" y="2924944"/>
            <a:ext cx="11545681" cy="1540112"/>
          </a:xfrm>
        </p:spPr>
        <p:txBody>
          <a:bodyPr/>
          <a:lstStyle/>
          <a:p>
            <a:r>
              <a:rPr lang="es-E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</a:rPr>
              <a:t>GRACIAS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9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7"/>
    </mc:Choice>
    <mc:Fallback>
      <p:transition spd="slow" advTm="2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esentación_uniss">
  <a:themeElements>
    <a:clrScheme name="Custom 2">
      <a:dk1>
        <a:sysClr val="windowText" lastClr="000000"/>
      </a:dk1>
      <a:lt1>
        <a:sysClr val="window" lastClr="FFFFFF"/>
      </a:lt1>
      <a:dk2>
        <a:srgbClr val="009DD9"/>
      </a:dk2>
      <a:lt2>
        <a:srgbClr val="C7E2FA"/>
      </a:lt2>
      <a:accent1>
        <a:srgbClr val="004E6C"/>
      </a:accent1>
      <a:accent2>
        <a:srgbClr val="009DD9"/>
      </a:accent2>
      <a:accent3>
        <a:srgbClr val="0BD0D9"/>
      </a:accent3>
      <a:accent4>
        <a:srgbClr val="009DD9"/>
      </a:accent4>
      <a:accent5>
        <a:srgbClr val="10CF9B"/>
      </a:accent5>
      <a:accent6>
        <a:srgbClr val="A5C249"/>
      </a:accent6>
      <a:hlink>
        <a:srgbClr val="F49100"/>
      </a:hlink>
      <a:folHlink>
        <a:srgbClr val="85DFD0"/>
      </a:folHlink>
    </a:clrScheme>
    <a:fontScheme name="Presentación_uni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esentación_uniss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_uniss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_uniss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_uniss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_uniss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_uniss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_uniss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_uniss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_uniss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_uniss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_uniss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_uniss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10708 - Identidad visual del evento.pptx" id="{2ED35978-CE40-4643-A580-79E09752A8DF}" vid="{EBFFAF2B-0F35-4C48-99B0-E109FE9C66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</Template>
  <TotalTime>369</TotalTime>
  <Words>437</Words>
  <Application>Microsoft Office PowerPoint</Application>
  <PresentationFormat>Panorámica</PresentationFormat>
  <Paragraphs>31</Paragraphs>
  <Slides>6</Slides>
  <Notes>0</Notes>
  <HiddenSlides>0</HiddenSlides>
  <MMClips>6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Symbol</vt:lpstr>
      <vt:lpstr>Times New Roman</vt:lpstr>
      <vt:lpstr>Wingdings</vt:lpstr>
      <vt:lpstr>Presentación_uniss</vt:lpstr>
      <vt:lpstr>MEJORA DE LA CALIDAD EN LA GESTIÓN ENERGÉTICA. CASO PRODUCCIÓN DE MATERIALES DE LA CONSTRUCCIÓN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Bismaida</dc:creator>
  <cp:lastModifiedBy>Cardoso</cp:lastModifiedBy>
  <cp:revision>43</cp:revision>
  <dcterms:created xsi:type="dcterms:W3CDTF">2021-10-05T15:00:18Z</dcterms:created>
  <dcterms:modified xsi:type="dcterms:W3CDTF">2021-10-12T07:39:23Z</dcterms:modified>
</cp:coreProperties>
</file>