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7"/>
  </p:notesMasterIdLst>
  <p:sldIdLst>
    <p:sldId id="256" r:id="rId2"/>
    <p:sldId id="257" r:id="rId3"/>
    <p:sldId id="260" r:id="rId4"/>
    <p:sldId id="261" r:id="rId5"/>
    <p:sldId id="262" r:id="rId6"/>
    <p:sldId id="267" r:id="rId7"/>
    <p:sldId id="269" r:id="rId8"/>
    <p:sldId id="268" r:id="rId9"/>
    <p:sldId id="270" r:id="rId10"/>
    <p:sldId id="271" r:id="rId11"/>
    <p:sldId id="258" r:id="rId12"/>
    <p:sldId id="265" r:id="rId13"/>
    <p:sldId id="259" r:id="rId14"/>
    <p:sldId id="266" r:id="rId15"/>
    <p:sldId id="263" r:id="rId16"/>
  </p:sldIdLst>
  <p:sldSz cx="12192000" cy="6858000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9C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>
      <p:cViewPr varScale="1">
        <p:scale>
          <a:sx n="68" d="100"/>
          <a:sy n="68" d="100"/>
        </p:scale>
        <p:origin x="90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321D1B-00FC-4B51-B653-B357905DEBA9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758134-A203-4653-9228-0A2C8AE522F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477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D43991D3-A756-48C7-8491-002D274B37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1357" y="3573017"/>
            <a:ext cx="11545283" cy="1540112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para </a:t>
            </a:r>
            <a:r>
              <a:rPr lang="en-US" dirty="0" err="1"/>
              <a:t>escribir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título</a:t>
            </a:r>
            <a:r>
              <a:rPr lang="en-US" dirty="0"/>
              <a:t> de la </a:t>
            </a:r>
            <a:r>
              <a:rPr lang="en-US" dirty="0" err="1"/>
              <a:t>ponencia</a:t>
            </a:r>
            <a:r>
              <a:rPr lang="en-US" dirty="0"/>
              <a:t> o </a:t>
            </a:r>
            <a:r>
              <a:rPr lang="en-US" dirty="0" err="1"/>
              <a:t>póster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248EE13D-484D-4425-B47F-017A6A6A61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1356" y="1888888"/>
            <a:ext cx="11545681" cy="1540112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rgbClr val="089CBB"/>
                </a:solidFill>
              </a:defRPr>
            </a:lvl1pPr>
            <a:lvl2pPr marL="457200" indent="0" algn="ctr">
              <a:buFontTx/>
              <a:buNone/>
              <a:defRPr>
                <a:solidFill>
                  <a:srgbClr val="089CBB"/>
                </a:solidFill>
              </a:defRPr>
            </a:lvl2pPr>
          </a:lstStyle>
          <a:p>
            <a:pPr lvl="0"/>
            <a:r>
              <a:rPr lang="en-US" dirty="0" err="1"/>
              <a:t>Clic</a:t>
            </a:r>
            <a:r>
              <a:rPr lang="en-US" dirty="0"/>
              <a:t> para </a:t>
            </a:r>
            <a:r>
              <a:rPr lang="en-US" dirty="0" err="1"/>
              <a:t>escribir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nombre</a:t>
            </a:r>
            <a:r>
              <a:rPr lang="en-US" dirty="0"/>
              <a:t> de la </a:t>
            </a:r>
            <a:r>
              <a:rPr lang="en-US" dirty="0" err="1"/>
              <a:t>comisión</a:t>
            </a:r>
            <a:r>
              <a:rPr lang="en-US" dirty="0"/>
              <a:t> y taller</a:t>
            </a:r>
          </a:p>
          <a:p>
            <a:pPr lvl="1"/>
            <a:r>
              <a:rPr lang="en-US" dirty="0" err="1"/>
              <a:t>Clic</a:t>
            </a:r>
            <a:r>
              <a:rPr lang="en-US" dirty="0"/>
              <a:t> para </a:t>
            </a:r>
            <a:r>
              <a:rPr lang="en-US" dirty="0" err="1"/>
              <a:t>escribir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nombre</a:t>
            </a:r>
            <a:r>
              <a:rPr lang="en-US" dirty="0"/>
              <a:t> del taller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900269A-1AC0-413F-A4A5-10D72E37D0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1150" y="5257800"/>
            <a:ext cx="11545888" cy="381000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para </a:t>
            </a:r>
            <a:r>
              <a:rPr lang="en-US" dirty="0" err="1"/>
              <a:t>escribir</a:t>
            </a:r>
            <a:r>
              <a:rPr lang="en-US" dirty="0"/>
              <a:t> los </a:t>
            </a:r>
            <a:r>
              <a:rPr lang="en-US" dirty="0" err="1"/>
              <a:t>autores</a:t>
            </a:r>
            <a:r>
              <a:rPr lang="en-US" dirty="0"/>
              <a:t> de la </a:t>
            </a:r>
            <a:r>
              <a:rPr lang="en-US" dirty="0" err="1"/>
              <a:t>ponencia</a:t>
            </a:r>
            <a:r>
              <a:rPr lang="en-US" dirty="0"/>
              <a:t> o </a:t>
            </a:r>
            <a:r>
              <a:rPr lang="en-US" dirty="0" err="1"/>
              <a:t>póster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3FA9780-B1D2-48EB-8538-10FE41139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CA10EA7-5343-42F9-ACBA-8717B8F0F2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="" xmlns:a16="http://schemas.microsoft.com/office/drawing/2014/main" id="{2F2F67BC-6501-48A3-88D8-124FF6D33D2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11824" y="6308725"/>
            <a:ext cx="5616624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89CBB"/>
                </a:solidFill>
              </a:defRPr>
            </a:lvl1pPr>
          </a:lstStyle>
          <a:p>
            <a:r>
              <a:rPr lang="es-ES" altLang="en-US" dirty="0"/>
              <a:t>“Impulsando el desarrollo local sostenible”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="" xmlns:a16="http://schemas.microsoft.com/office/drawing/2014/main" id="{6EEE9C97-6569-4C2C-BD72-BE66846ED09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3933" y="6308725"/>
            <a:ext cx="42238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89CBB"/>
                </a:solidFill>
              </a:defRPr>
            </a:lvl1pPr>
          </a:lstStyle>
          <a:p>
            <a:r>
              <a:rPr lang="es-ES" altLang="en-US" dirty="0"/>
              <a:t>VI Conferencia Científica Internacional </a:t>
            </a:r>
            <a:r>
              <a:rPr lang="es-ES" altLang="en-US" dirty="0" err="1"/>
              <a:t>YayaboCiencia</a:t>
            </a:r>
            <a:r>
              <a:rPr lang="es-ES" altLang="en-US" dirty="0"/>
              <a:t> 2021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="" xmlns:a16="http://schemas.microsoft.com/office/drawing/2014/main" id="{81A655EC-1A99-44F3-977A-FC0A3951434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223501" y="6308725"/>
            <a:ext cx="182456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89CBB"/>
                </a:solidFill>
                <a:latin typeface="Arial Black" panose="020B0A04020102020204" pitchFamily="34" charset="0"/>
              </a:defRPr>
            </a:lvl1pPr>
          </a:lstStyle>
          <a:p>
            <a:fld id="{5CBD79BE-5A20-4575-81D4-E4E3B47D3FB0}" type="slidenum">
              <a:rPr lang="es-ES" altLang="en-US" smtClean="0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470042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056E887-B079-43BF-B37C-6DDD48213A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79984" y="44450"/>
            <a:ext cx="3012016" cy="59769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93FB384-B7E5-4342-BCF9-803989584F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43933" y="44450"/>
            <a:ext cx="8832851" cy="59769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="" xmlns:a16="http://schemas.microsoft.com/office/drawing/2014/main" id="{090C2E88-2D3B-4D7E-A1CB-7F0F0CA2D05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11824" y="6308725"/>
            <a:ext cx="5616624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89CBB"/>
                </a:solidFill>
              </a:defRPr>
            </a:lvl1pPr>
          </a:lstStyle>
          <a:p>
            <a:r>
              <a:rPr lang="es-ES" altLang="en-US" dirty="0"/>
              <a:t>“Impulsando el desarrollo local sostenible”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="" xmlns:a16="http://schemas.microsoft.com/office/drawing/2014/main" id="{E198BA64-0415-4FA6-9E3E-525D80B71CF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3933" y="6308725"/>
            <a:ext cx="42238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89CBB"/>
                </a:solidFill>
              </a:defRPr>
            </a:lvl1pPr>
          </a:lstStyle>
          <a:p>
            <a:r>
              <a:rPr lang="es-ES" altLang="en-US" dirty="0"/>
              <a:t>VI Conferencia Científica Internacional </a:t>
            </a:r>
            <a:r>
              <a:rPr lang="es-ES" altLang="en-US" dirty="0" err="1"/>
              <a:t>YayaboCiencia</a:t>
            </a:r>
            <a:r>
              <a:rPr lang="es-ES" altLang="en-US" dirty="0"/>
              <a:t> 2021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="" xmlns:a16="http://schemas.microsoft.com/office/drawing/2014/main" id="{8AE9AF1F-7AB1-4DD9-A9F9-AFFF926D74B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223501" y="6308725"/>
            <a:ext cx="182456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89CBB"/>
                </a:solidFill>
                <a:latin typeface="Arial Black" panose="020B0A04020102020204" pitchFamily="34" charset="0"/>
              </a:defRPr>
            </a:lvl1pPr>
          </a:lstStyle>
          <a:p>
            <a:fld id="{5CBD79BE-5A20-4575-81D4-E4E3B47D3FB0}" type="slidenum">
              <a:rPr lang="es-ES" altLang="en-US" smtClean="0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947357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grafí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B52E969-36B9-4A28-908B-C989AE8EEA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0318" y="457200"/>
            <a:ext cx="10511364" cy="811560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para </a:t>
            </a:r>
            <a:r>
              <a:rPr lang="en-US" dirty="0" err="1"/>
              <a:t>escribir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nombre</a:t>
            </a:r>
            <a:r>
              <a:rPr lang="en-US" dirty="0"/>
              <a:t> del </a:t>
            </a:r>
            <a:r>
              <a:rPr lang="en-US" dirty="0" err="1"/>
              <a:t>conferencista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E1A3604-A03E-47C1-A8AA-AA1CE77594B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717" y="1484784"/>
            <a:ext cx="6172200" cy="437626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para </a:t>
            </a:r>
            <a:r>
              <a:rPr lang="en-US" dirty="0" err="1"/>
              <a:t>escribir</a:t>
            </a:r>
            <a:r>
              <a:rPr lang="en-US" dirty="0"/>
              <a:t> sus </a:t>
            </a:r>
            <a:r>
              <a:rPr lang="en-US" dirty="0" err="1"/>
              <a:t>datos</a:t>
            </a:r>
            <a:r>
              <a:rPr lang="en-US" dirty="0"/>
              <a:t> </a:t>
            </a:r>
            <a:r>
              <a:rPr lang="en-US" dirty="0" err="1"/>
              <a:t>personales</a:t>
            </a:r>
            <a:r>
              <a:rPr lang="en-US" dirty="0"/>
              <a:t> y breve </a:t>
            </a:r>
            <a:r>
              <a:rPr lang="en-US" dirty="0" err="1"/>
              <a:t>biografía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F4617570-FCD6-45C1-A906-08E309FC772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9788" y="1484313"/>
            <a:ext cx="4032250" cy="4376737"/>
          </a:xfrm>
        </p:spPr>
        <p:txBody>
          <a:bodyPr/>
          <a:lstStyle/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10" name="Rectangle 3">
            <a:extLst>
              <a:ext uri="{FF2B5EF4-FFF2-40B4-BE49-F238E27FC236}">
                <a16:creationId xmlns="" xmlns:a16="http://schemas.microsoft.com/office/drawing/2014/main" id="{EA4845F9-9FFA-4BF0-B30F-0E04F9FF147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11824" y="6308725"/>
            <a:ext cx="5616624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89CBB"/>
                </a:solidFill>
              </a:defRPr>
            </a:lvl1pPr>
          </a:lstStyle>
          <a:p>
            <a:r>
              <a:rPr lang="es-ES" altLang="en-US" dirty="0"/>
              <a:t>“Impulsando el desarrollo local sostenible”</a:t>
            </a:r>
          </a:p>
        </p:txBody>
      </p:sp>
      <p:sp>
        <p:nvSpPr>
          <p:cNvPr id="11" name="Rectangle 7">
            <a:extLst>
              <a:ext uri="{FF2B5EF4-FFF2-40B4-BE49-F238E27FC236}">
                <a16:creationId xmlns="" xmlns:a16="http://schemas.microsoft.com/office/drawing/2014/main" id="{37B22127-54FE-4C27-9C1B-C1C5734157B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3933" y="6308725"/>
            <a:ext cx="42238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89CBB"/>
                </a:solidFill>
              </a:defRPr>
            </a:lvl1pPr>
          </a:lstStyle>
          <a:p>
            <a:r>
              <a:rPr lang="es-ES" altLang="en-US" dirty="0"/>
              <a:t>VI Conferencia Científica Internacional </a:t>
            </a:r>
            <a:r>
              <a:rPr lang="es-ES" altLang="en-US" dirty="0" err="1"/>
              <a:t>YayaboCiencia</a:t>
            </a:r>
            <a:r>
              <a:rPr lang="es-ES" altLang="en-US" dirty="0"/>
              <a:t> 2021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="" xmlns:a16="http://schemas.microsoft.com/office/drawing/2014/main" id="{B413D506-79C0-420A-AF25-1F2129DD310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223501" y="6308725"/>
            <a:ext cx="182456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89CBB"/>
                </a:solidFill>
                <a:latin typeface="Arial Black" panose="020B0A04020102020204" pitchFamily="34" charset="0"/>
              </a:defRPr>
            </a:lvl1pPr>
          </a:lstStyle>
          <a:p>
            <a:fld id="{5CBD79BE-5A20-4575-81D4-E4E3B47D3FB0}" type="slidenum">
              <a:rPr lang="es-ES" altLang="en-US" smtClean="0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042994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DC53014-B42B-4F28-9CCD-52EA47A14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53B3291-570F-4239-9DC0-8F06814D33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="" xmlns:a16="http://schemas.microsoft.com/office/drawing/2014/main" id="{81B62642-FF8B-4338-B422-FE220EE01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altLang="en-US"/>
              <a:t>VI Conferencia Científica Internacional YayaboCiencia 2021</a:t>
            </a:r>
            <a:endParaRPr lang="es-ES" alt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="" xmlns:a16="http://schemas.microsoft.com/office/drawing/2014/main" id="{EFACF6F2-670E-474A-A793-859D6C314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altLang="en-US"/>
              <a:t>“Impulsando el desarrollo local sostenible”</a:t>
            </a:r>
            <a:endParaRPr lang="es-ES" alt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E553E3AB-249B-44BE-B420-D4720415B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D79BE-5A20-4575-81D4-E4E3B47D3FB0}" type="slidenum">
              <a:rPr lang="es-ES" altLang="en-US" smtClean="0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090315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9F8715E-3E13-4E2C-9FE0-CD4D312AA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3B64DA8-8824-4489-9969-2B5CA40E56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="" xmlns:a16="http://schemas.microsoft.com/office/drawing/2014/main" id="{4F528660-8452-4A5B-B748-CD4AF45E9D3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11824" y="6308725"/>
            <a:ext cx="5616624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89CBB"/>
                </a:solidFill>
              </a:defRPr>
            </a:lvl1pPr>
          </a:lstStyle>
          <a:p>
            <a:r>
              <a:rPr lang="es-ES" altLang="en-US" dirty="0"/>
              <a:t>“Impulsando el desarrollo local sostenible”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="" xmlns:a16="http://schemas.microsoft.com/office/drawing/2014/main" id="{04551474-F9BF-4710-AC0E-DA43BE9BBF9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3933" y="6308725"/>
            <a:ext cx="42238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89CBB"/>
                </a:solidFill>
              </a:defRPr>
            </a:lvl1pPr>
          </a:lstStyle>
          <a:p>
            <a:r>
              <a:rPr lang="es-ES" altLang="en-US" dirty="0"/>
              <a:t>VI Conferencia Científica Internacional </a:t>
            </a:r>
            <a:r>
              <a:rPr lang="es-ES" altLang="en-US" dirty="0" err="1"/>
              <a:t>YayaboCiencia</a:t>
            </a:r>
            <a:r>
              <a:rPr lang="es-ES" altLang="en-US" dirty="0"/>
              <a:t> 2021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="" xmlns:a16="http://schemas.microsoft.com/office/drawing/2014/main" id="{9EA660BF-8532-4D8C-8E95-E86664A791F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223501" y="6308725"/>
            <a:ext cx="182456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89CBB"/>
                </a:solidFill>
                <a:latin typeface="Arial Black" panose="020B0A04020102020204" pitchFamily="34" charset="0"/>
              </a:defRPr>
            </a:lvl1pPr>
          </a:lstStyle>
          <a:p>
            <a:fld id="{5CBD79BE-5A20-4575-81D4-E4E3B47D3FB0}" type="slidenum">
              <a:rPr lang="es-ES" altLang="en-US" smtClean="0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667295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2991C13-9A96-4A69-B5AC-03154590F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BED6B44-287A-4297-9FDF-CB91AD5E09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341438"/>
            <a:ext cx="5918200" cy="467995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AB2451C-4ECB-422F-89AB-BCC7D80F00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3800" y="1341438"/>
            <a:ext cx="5918200" cy="467995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="" xmlns:a16="http://schemas.microsoft.com/office/drawing/2014/main" id="{BD964FCD-22F4-44D7-A5BB-8F57E3B4C6A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11824" y="6308725"/>
            <a:ext cx="5616624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89CBB"/>
                </a:solidFill>
              </a:defRPr>
            </a:lvl1pPr>
          </a:lstStyle>
          <a:p>
            <a:r>
              <a:rPr lang="es-ES" altLang="en-US" dirty="0"/>
              <a:t>“Impulsando el desarrollo local sostenible”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="" xmlns:a16="http://schemas.microsoft.com/office/drawing/2014/main" id="{F543E7FC-5804-4209-BBDE-0DD3F0C197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3933" y="6308725"/>
            <a:ext cx="42238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89CBB"/>
                </a:solidFill>
              </a:defRPr>
            </a:lvl1pPr>
          </a:lstStyle>
          <a:p>
            <a:r>
              <a:rPr lang="es-ES" altLang="en-US" dirty="0"/>
              <a:t>VI Conferencia Científica Internacional </a:t>
            </a:r>
            <a:r>
              <a:rPr lang="es-ES" altLang="en-US" dirty="0" err="1"/>
              <a:t>YayaboCiencia</a:t>
            </a:r>
            <a:r>
              <a:rPr lang="es-ES" altLang="en-US" dirty="0"/>
              <a:t> 2021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="" xmlns:a16="http://schemas.microsoft.com/office/drawing/2014/main" id="{154BCC1C-2B60-41D8-B21B-B4B57C14E84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223501" y="6308725"/>
            <a:ext cx="182456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89CBB"/>
                </a:solidFill>
                <a:latin typeface="Arial Black" panose="020B0A04020102020204" pitchFamily="34" charset="0"/>
              </a:defRPr>
            </a:lvl1pPr>
          </a:lstStyle>
          <a:p>
            <a:fld id="{5CBD79BE-5A20-4575-81D4-E4E3B47D3FB0}" type="slidenum">
              <a:rPr lang="es-ES" altLang="en-US" smtClean="0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662400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688B75-E0E1-408F-B1EC-6BA50ADF1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12B89CF-EC50-465A-8662-7F26B57356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3046D97-B4A1-4726-B908-4BA7096315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FEBC094-0F84-4AE6-8E75-BF035645B5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5993BD8-6560-4DEA-A648-D984EE9DFD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0" name="Rectangle 3">
            <a:extLst>
              <a:ext uri="{FF2B5EF4-FFF2-40B4-BE49-F238E27FC236}">
                <a16:creationId xmlns="" xmlns:a16="http://schemas.microsoft.com/office/drawing/2014/main" id="{E3C3E63D-E60A-40AF-9736-4F9B636074F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4511824" y="6308725"/>
            <a:ext cx="5616624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89CBB"/>
                </a:solidFill>
              </a:defRPr>
            </a:lvl1pPr>
          </a:lstStyle>
          <a:p>
            <a:r>
              <a:rPr lang="es-ES" altLang="en-US" dirty="0"/>
              <a:t>“Impulsando el desarrollo local sostenible”</a:t>
            </a:r>
          </a:p>
        </p:txBody>
      </p:sp>
      <p:sp>
        <p:nvSpPr>
          <p:cNvPr id="11" name="Rectangle 7">
            <a:extLst>
              <a:ext uri="{FF2B5EF4-FFF2-40B4-BE49-F238E27FC236}">
                <a16:creationId xmlns="" xmlns:a16="http://schemas.microsoft.com/office/drawing/2014/main" id="{DA03C775-FAB4-468F-87B8-D68F02C77C0D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 bwMode="auto">
          <a:xfrm>
            <a:off x="143933" y="6308725"/>
            <a:ext cx="42238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89CBB"/>
                </a:solidFill>
              </a:defRPr>
            </a:lvl1pPr>
          </a:lstStyle>
          <a:p>
            <a:r>
              <a:rPr lang="es-ES" altLang="en-US" dirty="0"/>
              <a:t>VI Conferencia Científica Internacional </a:t>
            </a:r>
            <a:r>
              <a:rPr lang="es-ES" altLang="en-US" dirty="0" err="1"/>
              <a:t>YayaboCiencia</a:t>
            </a:r>
            <a:r>
              <a:rPr lang="es-ES" altLang="en-US" dirty="0"/>
              <a:t> 2021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="" xmlns:a16="http://schemas.microsoft.com/office/drawing/2014/main" id="{7219ADF7-2059-4542-A176-A6CA244884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10223501" y="6308725"/>
            <a:ext cx="182456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89CBB"/>
                </a:solidFill>
                <a:latin typeface="Arial Black" panose="020B0A04020102020204" pitchFamily="34" charset="0"/>
              </a:defRPr>
            </a:lvl1pPr>
          </a:lstStyle>
          <a:p>
            <a:fld id="{5CBD79BE-5A20-4575-81D4-E4E3B47D3FB0}" type="slidenum">
              <a:rPr lang="es-ES" altLang="en-US" smtClean="0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292936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30A00B-D80A-4E68-8FA9-D6C0FACC6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="" xmlns:a16="http://schemas.microsoft.com/office/drawing/2014/main" id="{54A5A5BB-1B96-4F73-88E8-5B9DA5FCC61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11824" y="6308725"/>
            <a:ext cx="5616624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89CBB"/>
                </a:solidFill>
              </a:defRPr>
            </a:lvl1pPr>
          </a:lstStyle>
          <a:p>
            <a:r>
              <a:rPr lang="es-ES" altLang="en-US" dirty="0"/>
              <a:t>“Impulsando el desarrollo local sostenible”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E3490AC5-2E5C-4D2D-B190-17D153AC7BC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3933" y="6308725"/>
            <a:ext cx="42238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89CBB"/>
                </a:solidFill>
              </a:defRPr>
            </a:lvl1pPr>
          </a:lstStyle>
          <a:p>
            <a:r>
              <a:rPr lang="es-ES" altLang="en-US" dirty="0"/>
              <a:t>VI Conferencia Científica Internacional </a:t>
            </a:r>
            <a:r>
              <a:rPr lang="es-ES" altLang="en-US" dirty="0" err="1"/>
              <a:t>YayaboCiencia</a:t>
            </a:r>
            <a:r>
              <a:rPr lang="es-ES" altLang="en-US" dirty="0"/>
              <a:t> 2021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="" xmlns:a16="http://schemas.microsoft.com/office/drawing/2014/main" id="{F60A5FB9-F131-4B9D-BC1F-5E05493D1B0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223501" y="6308725"/>
            <a:ext cx="182456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89CBB"/>
                </a:solidFill>
                <a:latin typeface="Arial Black" panose="020B0A04020102020204" pitchFamily="34" charset="0"/>
              </a:defRPr>
            </a:lvl1pPr>
          </a:lstStyle>
          <a:p>
            <a:fld id="{5CBD79BE-5A20-4575-81D4-E4E3B47D3FB0}" type="slidenum">
              <a:rPr lang="es-ES" altLang="en-US" smtClean="0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747444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3064F97E-A2A1-4AA4-9391-5AD9F64F95F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11824" y="6308725"/>
            <a:ext cx="5616624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89CBB"/>
                </a:solidFill>
              </a:defRPr>
            </a:lvl1pPr>
          </a:lstStyle>
          <a:p>
            <a:r>
              <a:rPr lang="es-ES" altLang="en-US" dirty="0"/>
              <a:t>“Impulsando el desarrollo local sostenible”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="" xmlns:a16="http://schemas.microsoft.com/office/drawing/2014/main" id="{E52C2B5D-7D9C-44EA-9BDF-37B50670E68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3933" y="6308725"/>
            <a:ext cx="42238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89CBB"/>
                </a:solidFill>
              </a:defRPr>
            </a:lvl1pPr>
          </a:lstStyle>
          <a:p>
            <a:r>
              <a:rPr lang="es-ES" altLang="en-US" dirty="0"/>
              <a:t>VI Conferencia Científica Internacional </a:t>
            </a:r>
            <a:r>
              <a:rPr lang="es-ES" altLang="en-US" dirty="0" err="1"/>
              <a:t>YayaboCiencia</a:t>
            </a:r>
            <a:r>
              <a:rPr lang="es-ES" altLang="en-US" dirty="0"/>
              <a:t> 2021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4A0DBAA6-92B9-407E-B62A-03AA919F1A9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223501" y="6308725"/>
            <a:ext cx="182456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89CBB"/>
                </a:solidFill>
                <a:latin typeface="Arial Black" panose="020B0A04020102020204" pitchFamily="34" charset="0"/>
              </a:defRPr>
            </a:lvl1pPr>
          </a:lstStyle>
          <a:p>
            <a:fld id="{5CBD79BE-5A20-4575-81D4-E4E3B47D3FB0}" type="slidenum">
              <a:rPr lang="es-ES" altLang="en-US" smtClean="0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739960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B52E969-36B9-4A28-908B-C989AE8EE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E1A3604-A03E-47C1-A8AA-AA1CE775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C6EA7EE-5A24-478F-AF49-7274113B0D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="" xmlns:a16="http://schemas.microsoft.com/office/drawing/2014/main" id="{A8B0A379-4924-4B29-AA1B-E2AAB38D396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11824" y="6308725"/>
            <a:ext cx="5616624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89CBB"/>
                </a:solidFill>
              </a:defRPr>
            </a:lvl1pPr>
          </a:lstStyle>
          <a:p>
            <a:r>
              <a:rPr lang="es-ES" altLang="en-US" dirty="0"/>
              <a:t>“Impulsando el desarrollo local sostenible”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="" xmlns:a16="http://schemas.microsoft.com/office/drawing/2014/main" id="{E938D448-E597-4020-8F36-B33ED593FF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3933" y="6308725"/>
            <a:ext cx="42238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89CBB"/>
                </a:solidFill>
              </a:defRPr>
            </a:lvl1pPr>
          </a:lstStyle>
          <a:p>
            <a:r>
              <a:rPr lang="es-ES" altLang="en-US" dirty="0"/>
              <a:t>VI Conferencia Científica Internacional </a:t>
            </a:r>
            <a:r>
              <a:rPr lang="es-ES" altLang="en-US" dirty="0" err="1"/>
              <a:t>YayaboCiencia</a:t>
            </a:r>
            <a:r>
              <a:rPr lang="es-ES" altLang="en-US" dirty="0"/>
              <a:t> 2021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="" xmlns:a16="http://schemas.microsoft.com/office/drawing/2014/main" id="{3072331B-BB80-40B1-B846-1EA323361DA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223501" y="6308725"/>
            <a:ext cx="182456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89CBB"/>
                </a:solidFill>
                <a:latin typeface="Arial Black" panose="020B0A04020102020204" pitchFamily="34" charset="0"/>
              </a:defRPr>
            </a:lvl1pPr>
          </a:lstStyle>
          <a:p>
            <a:fld id="{5CBD79BE-5A20-4575-81D4-E4E3B47D3FB0}" type="slidenum">
              <a:rPr lang="es-ES" altLang="en-US" smtClean="0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511688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>
            <a:extLst>
              <a:ext uri="{FF2B5EF4-FFF2-40B4-BE49-F238E27FC236}">
                <a16:creationId xmlns="" xmlns:a16="http://schemas.microsoft.com/office/drawing/2014/main" id="{6B819418-12E0-416C-9D2D-32AF3F06E76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11824" y="6308725"/>
            <a:ext cx="5616624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89CBB"/>
                </a:solidFill>
              </a:defRPr>
            </a:lvl1pPr>
          </a:lstStyle>
          <a:p>
            <a:r>
              <a:rPr lang="es-ES" altLang="en-US" dirty="0"/>
              <a:t>“Impulsando el desarrollo local sostenible”</a:t>
            </a:r>
          </a:p>
        </p:txBody>
      </p:sp>
      <p:sp>
        <p:nvSpPr>
          <p:cNvPr id="4101" name="Rectangle 5">
            <a:extLst>
              <a:ext uri="{FF2B5EF4-FFF2-40B4-BE49-F238E27FC236}">
                <a16:creationId xmlns="" xmlns:a16="http://schemas.microsoft.com/office/drawing/2014/main" id="{076D6AB1-5BB4-464D-B214-B9EE2BD2C7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3933" y="44451"/>
            <a:ext cx="12048067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dirty="0"/>
              <a:t>Haga clic para cambiar el estilo de título	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="" xmlns:a16="http://schemas.microsoft.com/office/drawing/2014/main" id="{765CEA98-DF11-48A1-B330-CB3DD9BF29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341438"/>
            <a:ext cx="12039600" cy="4679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4103" name="Rectangle 7">
            <a:extLst>
              <a:ext uri="{FF2B5EF4-FFF2-40B4-BE49-F238E27FC236}">
                <a16:creationId xmlns="" xmlns:a16="http://schemas.microsoft.com/office/drawing/2014/main" id="{A030CEF3-C609-4F76-ADEE-1A2B9329155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3933" y="6308725"/>
            <a:ext cx="42238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89CBB"/>
                </a:solidFill>
              </a:defRPr>
            </a:lvl1pPr>
          </a:lstStyle>
          <a:p>
            <a:r>
              <a:rPr lang="es-ES" altLang="en-US" dirty="0"/>
              <a:t>VI Conferencia Científica Internacional </a:t>
            </a:r>
            <a:r>
              <a:rPr lang="es-ES" altLang="en-US" dirty="0" err="1"/>
              <a:t>YayaboCiencia</a:t>
            </a:r>
            <a:r>
              <a:rPr lang="es-ES" altLang="en-US" dirty="0"/>
              <a:t> 2021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="" xmlns:a16="http://schemas.microsoft.com/office/drawing/2014/main" id="{3C0CF148-7205-4541-8598-435804A65E4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223501" y="6308725"/>
            <a:ext cx="182456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89CBB"/>
                </a:solidFill>
                <a:latin typeface="Arial Black" panose="020B0A04020102020204" pitchFamily="34" charset="0"/>
              </a:defRPr>
            </a:lvl1pPr>
          </a:lstStyle>
          <a:p>
            <a:fld id="{5CBD79BE-5A20-4575-81D4-E4E3B47D3FB0}" type="slidenum">
              <a:rPr lang="es-ES" altLang="en-US" smtClean="0"/>
              <a:pPr/>
              <a:t>‹Nº›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8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62" r:id="rId9"/>
    <p:sldLayoutId id="2147483660" r:id="rId10"/>
    <p:sldLayoutId id="214748366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089CBB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898BB"/>
        </a:buClr>
        <a:buSzPct val="75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6938" y="2973297"/>
            <a:ext cx="11545283" cy="858389"/>
          </a:xfrm>
        </p:spPr>
        <p:txBody>
          <a:bodyPr/>
          <a:lstStyle/>
          <a:p>
            <a:r>
              <a:rPr lang="es-ES" sz="2800" dirty="0"/>
              <a:t>Prácticas deportivas globalizadoras y sus efectos en la </a:t>
            </a:r>
            <a:r>
              <a:rPr lang="es-ES" sz="2800" dirty="0" smtClean="0"/>
              <a:t/>
            </a:r>
            <a:br>
              <a:rPr lang="es-ES" sz="2800" dirty="0" smtClean="0"/>
            </a:br>
            <a:r>
              <a:rPr lang="es-ES" sz="2800" dirty="0" smtClean="0"/>
              <a:t>Educación </a:t>
            </a:r>
            <a:r>
              <a:rPr lang="es-ES" sz="2800" dirty="0"/>
              <a:t>Física </a:t>
            </a:r>
            <a:r>
              <a:rPr lang="es-ES" sz="2800" dirty="0" smtClean="0"/>
              <a:t>Chilena</a:t>
            </a:r>
            <a:br>
              <a:rPr lang="es-ES" sz="2800" dirty="0" smtClean="0"/>
            </a:br>
            <a:r>
              <a:rPr lang="es-ES" sz="1600" i="1" dirty="0" smtClean="0"/>
              <a:t>Una visión retrospectiva y prospectiva considerando el escenario socio-político actual.</a:t>
            </a:r>
            <a:endParaRPr lang="es-ES" sz="1600" i="1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311356" y="1888888"/>
            <a:ext cx="11545681" cy="552468"/>
          </a:xfrm>
        </p:spPr>
        <p:txBody>
          <a:bodyPr/>
          <a:lstStyle/>
          <a:p>
            <a:r>
              <a:rPr lang="es-ES" sz="1800" dirty="0"/>
              <a:t>Taller: Actividad Física, Deporte y Salud. Modalidad virtual y on-line</a:t>
            </a:r>
          </a:p>
          <a:p>
            <a:r>
              <a:rPr lang="es-ES" sz="1800" dirty="0"/>
              <a:t>Coordinador: Dr. </a:t>
            </a:r>
            <a:r>
              <a:rPr lang="es-ES" sz="1800" dirty="0" smtClean="0"/>
              <a:t>© </a:t>
            </a:r>
            <a:r>
              <a:rPr lang="es-ES" sz="1800" dirty="0"/>
              <a:t>Denis Lara </a:t>
            </a:r>
            <a:r>
              <a:rPr lang="es-ES" sz="1800" dirty="0" err="1"/>
              <a:t>Caveda</a:t>
            </a:r>
            <a:endParaRPr lang="es-ES" sz="180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1"/>
          </p:nvPr>
        </p:nvSpPr>
        <p:spPr>
          <a:xfrm>
            <a:off x="3215680" y="4363627"/>
            <a:ext cx="6336704" cy="381000"/>
          </a:xfrm>
        </p:spPr>
        <p:txBody>
          <a:bodyPr/>
          <a:lstStyle/>
          <a:p>
            <a:r>
              <a:rPr lang="es-ES" sz="1800" b="1" dirty="0" err="1" smtClean="0">
                <a:solidFill>
                  <a:schemeClr val="tx2">
                    <a:lumMod val="75000"/>
                  </a:schemeClr>
                </a:solidFill>
              </a:rPr>
              <a:t>Dra</a:t>
            </a:r>
            <a:r>
              <a:rPr lang="es-ES" sz="1800" b="1" dirty="0" smtClean="0">
                <a:solidFill>
                  <a:schemeClr val="tx2">
                    <a:lumMod val="75000"/>
                  </a:schemeClr>
                </a:solidFill>
              </a:rPr>
              <a:t> © Aída Fernández Ojeda</a:t>
            </a:r>
            <a:endParaRPr lang="es-ES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AutoShape 2" descr="Universidad San Sebastián | USS 2021"/>
          <p:cNvSpPr>
            <a:spLocks noChangeAspect="1" noChangeArrowheads="1"/>
          </p:cNvSpPr>
          <p:nvPr/>
        </p:nvSpPr>
        <p:spPr bwMode="auto">
          <a:xfrm>
            <a:off x="983432" y="88648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6" name="CuadroTexto 5"/>
          <p:cNvSpPr txBox="1"/>
          <p:nvPr/>
        </p:nvSpPr>
        <p:spPr>
          <a:xfrm>
            <a:off x="8472264" y="134076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591" y="4869160"/>
            <a:ext cx="4571914" cy="10801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830" y="980728"/>
            <a:ext cx="3443097" cy="4550289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4439816" y="108053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CL" dirty="0"/>
          </a:p>
        </p:txBody>
      </p:sp>
      <p:sp>
        <p:nvSpPr>
          <p:cNvPr id="8" name="Rectángulo 7"/>
          <p:cNvSpPr/>
          <p:nvPr/>
        </p:nvSpPr>
        <p:spPr>
          <a:xfrm>
            <a:off x="3071664" y="328182"/>
            <a:ext cx="16578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Paradojas </a:t>
            </a:r>
            <a:endParaRPr lang="es-CL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295800" y="108053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 smtClean="0"/>
              <a:t>El papel del </a:t>
            </a:r>
            <a:r>
              <a:rPr lang="es-ES" dirty="0"/>
              <a:t>deporte </a:t>
            </a:r>
            <a:r>
              <a:rPr lang="es-ES" dirty="0" smtClean="0"/>
              <a:t>proyecto </a:t>
            </a:r>
            <a:r>
              <a:rPr lang="es-ES" dirty="0"/>
              <a:t>político y </a:t>
            </a:r>
            <a:r>
              <a:rPr lang="es-ES" dirty="0" smtClean="0"/>
              <a:t>económico de un mundo globalizado.</a:t>
            </a:r>
            <a:endParaRPr lang="es-CL" dirty="0"/>
          </a:p>
        </p:txBody>
      </p:sp>
      <p:sp>
        <p:nvSpPr>
          <p:cNvPr id="10" name="Rectángulo 9"/>
          <p:cNvSpPr/>
          <p:nvPr/>
        </p:nvSpPr>
        <p:spPr>
          <a:xfrm>
            <a:off x="4295800" y="2492896"/>
            <a:ext cx="69127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Como las </a:t>
            </a:r>
            <a:r>
              <a:rPr lang="es-ES" dirty="0"/>
              <a:t>política </a:t>
            </a:r>
            <a:r>
              <a:rPr lang="es-ES" dirty="0" smtClean="0"/>
              <a:t>deportivas estimulan </a:t>
            </a:r>
            <a:r>
              <a:rPr lang="es-ES" dirty="0"/>
              <a:t>y </a:t>
            </a:r>
            <a:r>
              <a:rPr lang="es-ES" dirty="0" smtClean="0"/>
              <a:t>legitiman </a:t>
            </a:r>
            <a:r>
              <a:rPr lang="es-ES" dirty="0"/>
              <a:t>la relación deporte-salud, </a:t>
            </a:r>
            <a:r>
              <a:rPr lang="es-ES" dirty="0" smtClean="0"/>
              <a:t>reforzando procesos </a:t>
            </a:r>
            <a:r>
              <a:rPr lang="es-ES" dirty="0"/>
              <a:t>de acumulación de capital de la </a:t>
            </a:r>
            <a:r>
              <a:rPr lang="es-ES" dirty="0" smtClean="0"/>
              <a:t>empresa deportiva y/o federaciones.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57277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343472" y="404664"/>
            <a:ext cx="900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dirty="0">
                <a:ea typeface="Calibri" panose="020F0502020204030204" pitchFamily="34" charset="0"/>
              </a:rPr>
              <a:t>P</a:t>
            </a:r>
            <a:r>
              <a:rPr lang="es-VE" dirty="0" smtClean="0">
                <a:ea typeface="Calibri" panose="020F0502020204030204" pitchFamily="34" charset="0"/>
              </a:rPr>
              <a:t>ensamiento </a:t>
            </a:r>
            <a:r>
              <a:rPr lang="es-VE" dirty="0" err="1">
                <a:ea typeface="Calibri" panose="020F0502020204030204" pitchFamily="34" charset="0"/>
              </a:rPr>
              <a:t>decolonial</a:t>
            </a:r>
            <a:r>
              <a:rPr lang="es-VE" dirty="0">
                <a:ea typeface="Calibri" panose="020F0502020204030204" pitchFamily="34" charset="0"/>
              </a:rPr>
              <a:t> busca una ruptura que haga surgir un nuevo pensamiento</a:t>
            </a:r>
            <a:endParaRPr lang="es-CL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576" y="780380"/>
            <a:ext cx="1800200" cy="207173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0" y="2924944"/>
            <a:ext cx="11296650" cy="333375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4112" y="953167"/>
            <a:ext cx="2649135" cy="172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043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olonia Dignidad: víctimas acusan que representante del gobierno en  comisión chileno-alemana apoyó régimen de Schäfer – CIPER Chil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96" y="2492896"/>
            <a:ext cx="6147719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1775520" y="692696"/>
            <a:ext cx="66967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/>
              <a:t>En 1981, el filósofo alemán </a:t>
            </a:r>
            <a:r>
              <a:rPr lang="es-ES" dirty="0" err="1"/>
              <a:t>Jürgen</a:t>
            </a:r>
            <a:r>
              <a:rPr lang="es-ES" dirty="0"/>
              <a:t> </a:t>
            </a:r>
            <a:r>
              <a:rPr lang="es-ES" dirty="0" err="1"/>
              <a:t>Habermas</a:t>
            </a:r>
            <a:r>
              <a:rPr lang="es-ES" dirty="0"/>
              <a:t> publicó su trabajo sobre la “teoría de </a:t>
            </a:r>
            <a:r>
              <a:rPr lang="es-ES" dirty="0" smtClean="0"/>
              <a:t>los intereses </a:t>
            </a:r>
            <a:r>
              <a:rPr lang="es-ES" dirty="0"/>
              <a:t>cognitivos” (</a:t>
            </a:r>
            <a:r>
              <a:rPr lang="es-ES" dirty="0" err="1"/>
              <a:t>Habermas</a:t>
            </a:r>
            <a:r>
              <a:rPr lang="es-ES" dirty="0"/>
              <a:t>, 1981), en donde explora los intereses </a:t>
            </a:r>
            <a:r>
              <a:rPr lang="es-ES" dirty="0" smtClean="0"/>
              <a:t>humanos fundamentales </a:t>
            </a:r>
            <a:r>
              <a:rPr lang="es-ES" dirty="0"/>
              <a:t>que influyen en la forma de elaborar </a:t>
            </a:r>
            <a:r>
              <a:rPr lang="es-ES" dirty="0" smtClean="0"/>
              <a:t>el conocimiento </a:t>
            </a:r>
            <a:r>
              <a:rPr lang="es-ES" dirty="0"/>
              <a:t>en una </a:t>
            </a:r>
            <a:r>
              <a:rPr lang="es-ES" dirty="0" smtClean="0"/>
              <a:t>sociedad.</a:t>
            </a:r>
            <a:endParaRPr lang="es-CL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8328" y="1772816"/>
            <a:ext cx="238125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994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¿Qué transformación </a:t>
            </a:r>
            <a:r>
              <a:rPr lang="es-ES" dirty="0" err="1" smtClean="0"/>
              <a:t>emancipatoria</a:t>
            </a:r>
            <a:r>
              <a:rPr lang="es-ES" dirty="0" smtClean="0"/>
              <a:t> queremos?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6058" y="2934589"/>
            <a:ext cx="6326460" cy="1728192"/>
          </a:xfrm>
        </p:spPr>
        <p:txBody>
          <a:bodyPr/>
          <a:lstStyle/>
          <a:p>
            <a:pPr algn="just"/>
            <a:r>
              <a:rPr lang="es-ES" sz="1800" dirty="0">
                <a:latin typeface="+mj-lt"/>
              </a:rPr>
              <a:t>El enfoque de la educación física para las prácticas </a:t>
            </a:r>
            <a:r>
              <a:rPr lang="es-ES" sz="1800" dirty="0" smtClean="0">
                <a:latin typeface="+mj-lt"/>
              </a:rPr>
              <a:t>disciplinares no son suficientes, deben relevarse las </a:t>
            </a:r>
            <a:r>
              <a:rPr lang="es-ES" sz="1800" dirty="0" smtClean="0">
                <a:latin typeface="+mj-lt"/>
              </a:rPr>
              <a:t>prácticas </a:t>
            </a:r>
            <a:r>
              <a:rPr lang="es-ES" sz="1800" dirty="0">
                <a:latin typeface="+mj-lt"/>
              </a:rPr>
              <a:t>corporales para la salud y para la formación integral del </a:t>
            </a:r>
            <a:r>
              <a:rPr lang="es-ES" sz="1800" dirty="0" smtClean="0">
                <a:latin typeface="+mj-lt"/>
              </a:rPr>
              <a:t>individuo </a:t>
            </a:r>
            <a:r>
              <a:rPr lang="es-ES" sz="1800" dirty="0">
                <a:latin typeface="+mj-lt"/>
              </a:rPr>
              <a:t>para una mejor sociedad: Ecología del saber.</a:t>
            </a:r>
            <a:endParaRPr lang="es-CL" sz="1800" dirty="0">
              <a:latin typeface="+mj-lt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86058" y="1412776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Reconfiguración de una vida infantil desde una mirada adulto-céntrica, desde las prioridades economicistas inmediatas, desde las políticas del estado de ánimo y desde la desconexión entre lo comunitario y la toma de decisiones.</a:t>
            </a:r>
            <a:endParaRPr lang="es-CL" dirty="0"/>
          </a:p>
        </p:txBody>
      </p:sp>
      <p:pic>
        <p:nvPicPr>
          <p:cNvPr id="1026" name="Picture 2" descr="El mercado y la globalización los culpables? | elcato.o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60" y="1844824"/>
            <a:ext cx="4413597" cy="252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2855640" y="4950813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El currículo (la educación física) no puede seguir reproduciendo ese antiguo marco </a:t>
            </a:r>
            <a:r>
              <a:rPr lang="es-ES" dirty="0"/>
              <a:t>de “racionalidad </a:t>
            </a:r>
            <a:r>
              <a:rPr lang="es-ES" dirty="0" smtClean="0"/>
              <a:t>técnica-positivista”, </a:t>
            </a:r>
            <a:r>
              <a:rPr lang="es-ES" dirty="0"/>
              <a:t>donde lo central es el estándar, el cumplimiento de objetivos </a:t>
            </a:r>
            <a:r>
              <a:rPr lang="es-ES" dirty="0" smtClean="0"/>
              <a:t>previamente determinados </a:t>
            </a:r>
            <a:r>
              <a:rPr lang="es-ES" dirty="0"/>
              <a:t>y la medición cuantitativa. </a:t>
            </a:r>
          </a:p>
        </p:txBody>
      </p:sp>
    </p:spTree>
    <p:extLst>
      <p:ext uri="{BB962C8B-B14F-4D97-AF65-F5344CB8AC3E}">
        <p14:creationId xmlns:p14="http://schemas.microsoft.com/office/powerpoint/2010/main" val="3893506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No perder de vista que…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79482" y="1276436"/>
            <a:ext cx="6172200" cy="4376267"/>
          </a:xfrm>
        </p:spPr>
        <p:txBody>
          <a:bodyPr/>
          <a:lstStyle/>
          <a:p>
            <a:pPr algn="just"/>
            <a:r>
              <a:rPr lang="es-ES" dirty="0" smtClean="0"/>
              <a:t>El profesor de Educación Física </a:t>
            </a:r>
            <a:r>
              <a:rPr lang="es-ES" dirty="0"/>
              <a:t>es, </a:t>
            </a:r>
            <a:r>
              <a:rPr lang="es-ES" dirty="0" smtClean="0"/>
              <a:t>un </a:t>
            </a:r>
            <a:r>
              <a:rPr lang="es-ES" dirty="0"/>
              <a:t>militante </a:t>
            </a:r>
            <a:r>
              <a:rPr lang="es-ES" dirty="0" smtClean="0"/>
              <a:t>político, su </a:t>
            </a:r>
            <a:r>
              <a:rPr lang="es-ES" dirty="0"/>
              <a:t>tarea no se agota en la enseñanza de </a:t>
            </a:r>
            <a:r>
              <a:rPr lang="es-ES" dirty="0" smtClean="0"/>
              <a:t>la ejecución motriz, su </a:t>
            </a:r>
            <a:r>
              <a:rPr lang="es-ES" dirty="0"/>
              <a:t>tarea exige un compromiso y una actitud en </a:t>
            </a:r>
            <a:r>
              <a:rPr lang="es-ES" dirty="0" smtClean="0"/>
              <a:t>búsqueda de la justicia social y de conciencia ecológica. Quien transita por el mundo como maestro (tu o yo) debe estar en permanente reflexión porque el mundo es cambiante, pero sobre todo porque las estructuras sociales han mantenido de forma perversa a los grupos marginados, excluidos, expulsados</a:t>
            </a:r>
            <a:r>
              <a:rPr lang="es-ES" dirty="0"/>
              <a:t> </a:t>
            </a:r>
            <a:r>
              <a:rPr lang="es-ES" dirty="0" smtClean="0"/>
              <a:t>y, porque quedamos rezagado respecto a la ecología del saber.</a:t>
            </a:r>
          </a:p>
          <a:p>
            <a:endParaRPr lang="es-ES" dirty="0"/>
          </a:p>
          <a:p>
            <a:r>
              <a:rPr lang="es-ES" dirty="0" smtClean="0"/>
              <a:t>El currículo ha cambiado pero siguen repitiéndose modelos y no se están viendo los resultados.</a:t>
            </a:r>
          </a:p>
        </p:txBody>
      </p:sp>
      <p:pic>
        <p:nvPicPr>
          <p:cNvPr id="1026" name="Picture 2" descr="Ecología - Concepto, ramas, ciencias auxiliares y ecologism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2492896"/>
            <a:ext cx="4415879" cy="220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723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087888" y="1480085"/>
            <a:ext cx="6172200" cy="4376267"/>
          </a:xfrm>
        </p:spPr>
        <p:txBody>
          <a:bodyPr/>
          <a:lstStyle/>
          <a:p>
            <a:r>
              <a:rPr lang="es-ES" dirty="0"/>
              <a:t> </a:t>
            </a:r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58766">
            <a:off x="6174795" y="3123983"/>
            <a:ext cx="6122987" cy="259228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9503" y="259927"/>
            <a:ext cx="6696769" cy="361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254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47728" y="310489"/>
            <a:ext cx="5687730" cy="811560"/>
          </a:xfrm>
        </p:spPr>
        <p:txBody>
          <a:bodyPr/>
          <a:lstStyle/>
          <a:p>
            <a:r>
              <a:rPr lang="es-ES" dirty="0" smtClean="0"/>
              <a:t>Contextualización</a:t>
            </a:r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672" y="1340768"/>
            <a:ext cx="7488832" cy="2352675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 flipH="1">
            <a:off x="2423592" y="4293096"/>
            <a:ext cx="6651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/>
              <a:t>PROCESOS POLÍTICOS EN CHILE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/>
              <a:t>DESARROLLO DEL DEPORTE/POLÍTICAS DEPORTIVAS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/>
              <a:t>EDUCACIÓN FÍSICA/POLÍTICAS EDUCATIVAS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59131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456" y="653999"/>
            <a:ext cx="9865096" cy="162287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983" y="2297959"/>
            <a:ext cx="7888042" cy="4011399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2855640" y="6278773"/>
            <a:ext cx="94330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200" dirty="0"/>
              <a:t>https://www.minsal.cl/wp-content/uploads/2017/11/ENS-2016-17_PRIMEROS-RESULTADOS.pdf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4038824" y="225937"/>
            <a:ext cx="35333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¿Qué nos dice esta realidad?</a:t>
            </a:r>
            <a:endParaRPr lang="es-CL" sz="20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755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2183396" y="62068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>
                <a:solidFill>
                  <a:srgbClr val="000000"/>
                </a:solidFill>
                <a:latin typeface="pt_sansregular"/>
              </a:rPr>
              <a:t>El Informe Mapa Nutricional 2019 de la JUNAEB, </a:t>
            </a:r>
            <a:r>
              <a:rPr lang="es-ES" smtClean="0">
                <a:solidFill>
                  <a:srgbClr val="000000"/>
                </a:solidFill>
                <a:latin typeface="pt_sansregular"/>
              </a:rPr>
              <a:t>reveló </a:t>
            </a:r>
            <a:r>
              <a:rPr lang="es-ES">
                <a:solidFill>
                  <a:srgbClr val="000000"/>
                </a:solidFill>
                <a:latin typeface="pt_sansregular"/>
              </a:rPr>
              <a:t>que un </a:t>
            </a:r>
            <a:r>
              <a:rPr lang="es-ES">
                <a:solidFill>
                  <a:srgbClr val="000000"/>
                </a:solidFill>
                <a:latin typeface="pt_sansbold"/>
              </a:rPr>
              <a:t>52 por ciento de los escolares chilenos tiene sobrepeso u </a:t>
            </a:r>
            <a:r>
              <a:rPr lang="es-ES" smtClean="0">
                <a:solidFill>
                  <a:srgbClr val="000000"/>
                </a:solidFill>
                <a:latin typeface="pt_sansbold"/>
              </a:rPr>
              <a:t>obesidad.</a:t>
            </a:r>
            <a:endParaRPr lang="es-CL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5085" y="1612672"/>
            <a:ext cx="9153525" cy="3848100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2063552" y="5806425"/>
            <a:ext cx="83765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400" dirty="0"/>
              <a:t>https://www.junaeb.cl/wp-content/uploads/2021/03/MapaNutricional2020_.pdf</a:t>
            </a:r>
          </a:p>
        </p:txBody>
      </p:sp>
    </p:spTree>
    <p:extLst>
      <p:ext uri="{BB962C8B-B14F-4D97-AF65-F5344CB8AC3E}">
        <p14:creationId xmlns:p14="http://schemas.microsoft.com/office/powerpoint/2010/main" val="2989757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5400" y="313347"/>
            <a:ext cx="6120680" cy="811560"/>
          </a:xfrm>
        </p:spPr>
        <p:txBody>
          <a:bodyPr/>
          <a:lstStyle/>
          <a:p>
            <a:r>
              <a:rPr lang="es-ES" sz="2000" dirty="0" smtClean="0"/>
              <a:t>¿Ha fallado la Educación Física en la escuela?</a:t>
            </a:r>
            <a:endParaRPr lang="es-CL" sz="20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4" y="1311572"/>
            <a:ext cx="5544616" cy="2007346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983432" y="3268634"/>
            <a:ext cx="830368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100" dirty="0"/>
              <a:t>https://www.escuelaslideres.cl/wp-content/uploads/2018/03/diego-portales-palazuelos.pdf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4229603"/>
            <a:ext cx="8283078" cy="1362075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983432" y="5591678"/>
            <a:ext cx="84486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100" dirty="0"/>
              <a:t>https://www.ine.cl/estadisticas/sociales/ingresos-y-gastos/encuesta-suplementaria-de-ingresos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4071" y="414008"/>
            <a:ext cx="4948747" cy="366306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2414" y="4071047"/>
            <a:ext cx="3315907" cy="221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836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95084" y="836712"/>
            <a:ext cx="7501055" cy="2115121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1800" dirty="0" smtClean="0">
                <a:solidFill>
                  <a:schemeClr val="accent1">
                    <a:lumMod val="75000"/>
                  </a:schemeClr>
                </a:solidFill>
              </a:rPr>
              <a:t>Refinamiento del neoliberalismo de </a:t>
            </a:r>
            <a:r>
              <a:rPr lang="es-ES" sz="1800" dirty="0">
                <a:solidFill>
                  <a:schemeClr val="accent1">
                    <a:lumMod val="75000"/>
                  </a:schemeClr>
                </a:solidFill>
              </a:rPr>
              <a:t>fines del siglo XX y comienzos del siglo </a:t>
            </a:r>
            <a:r>
              <a:rPr lang="es-ES" sz="1800" dirty="0" smtClean="0">
                <a:solidFill>
                  <a:schemeClr val="accent1">
                    <a:lumMod val="75000"/>
                  </a:schemeClr>
                </a:solidFill>
              </a:rPr>
              <a:t>XXI.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1800" dirty="0" smtClean="0">
                <a:solidFill>
                  <a:schemeClr val="accent1">
                    <a:lumMod val="75000"/>
                  </a:schemeClr>
                </a:solidFill>
              </a:rPr>
              <a:t>Perfeccionamiento del </a:t>
            </a:r>
            <a:r>
              <a:rPr lang="es-ES" sz="1800" dirty="0">
                <a:solidFill>
                  <a:schemeClr val="accent1">
                    <a:lumMod val="75000"/>
                  </a:schemeClr>
                </a:solidFill>
              </a:rPr>
              <a:t>modelo neoliberal </a:t>
            </a:r>
            <a:r>
              <a:rPr lang="es-ES" sz="1800" dirty="0" smtClean="0">
                <a:solidFill>
                  <a:schemeClr val="accent1">
                    <a:lumMod val="75000"/>
                  </a:schemeClr>
                </a:solidFill>
              </a:rPr>
              <a:t>original.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chemeClr val="accent1">
                    <a:lumMod val="75000"/>
                  </a:schemeClr>
                </a:solidFill>
              </a:rPr>
              <a:t>Privatizaron la educación, la salud, el agua natural y potable, la previsión, el transporte, las comunicaciones, las carreteras, la pesca, los bosques y las salmoneras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1800" dirty="0" smtClean="0">
                <a:solidFill>
                  <a:schemeClr val="accent1">
                    <a:lumMod val="75000"/>
                  </a:schemeClr>
                </a:solidFill>
              </a:rPr>
              <a:t>Todo esto bajo una </a:t>
            </a:r>
            <a:r>
              <a:rPr lang="es-ES" sz="1800" dirty="0">
                <a:solidFill>
                  <a:schemeClr val="accent1">
                    <a:lumMod val="75000"/>
                  </a:schemeClr>
                </a:solidFill>
              </a:rPr>
              <a:t>apariencia modernista, democrática y futurista. Todo ello bajo el </a:t>
            </a:r>
            <a:r>
              <a:rPr lang="es-ES" sz="1800" dirty="0" smtClean="0">
                <a:solidFill>
                  <a:schemeClr val="accent1">
                    <a:lumMod val="75000"/>
                  </a:schemeClr>
                </a:solidFill>
              </a:rPr>
              <a:t>aforismo </a:t>
            </a:r>
            <a:r>
              <a:rPr lang="es-ES" sz="1800" dirty="0">
                <a:solidFill>
                  <a:schemeClr val="accent1">
                    <a:lumMod val="75000"/>
                  </a:schemeClr>
                </a:solidFill>
              </a:rPr>
              <a:t>de que Chile era el «jaguar» de </a:t>
            </a:r>
            <a:r>
              <a:rPr lang="es-ES" sz="1800" dirty="0" smtClean="0">
                <a:solidFill>
                  <a:schemeClr val="accent1">
                    <a:lumMod val="75000"/>
                  </a:schemeClr>
                </a:solidFill>
              </a:rPr>
              <a:t>A.L. </a:t>
            </a:r>
            <a:endParaRPr lang="es-CL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127448" y="260648"/>
            <a:ext cx="1877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solidFill>
                  <a:schemeClr val="tx2"/>
                </a:solidFill>
              </a:rPr>
              <a:t>Entonces…</a:t>
            </a:r>
            <a:endParaRPr lang="es-CL" sz="2400" b="1" dirty="0">
              <a:solidFill>
                <a:schemeClr val="tx2"/>
              </a:solidFill>
            </a:endParaRPr>
          </a:p>
        </p:txBody>
      </p:sp>
      <p:pic>
        <p:nvPicPr>
          <p:cNvPr id="4" name="Marcador de contenido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9336" y="3284984"/>
            <a:ext cx="7926276" cy="299695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48" y="916774"/>
            <a:ext cx="3832426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35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9418" y="140384"/>
            <a:ext cx="10933166" cy="811560"/>
          </a:xfrm>
        </p:spPr>
        <p:txBody>
          <a:bodyPr/>
          <a:lstStyle/>
          <a:p>
            <a:r>
              <a:rPr lang="es-ES" dirty="0" smtClean="0"/>
              <a:t>Deporte patriarcal… ¿influye en la Educación física?</a:t>
            </a:r>
            <a:endParaRPr lang="es-CL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1575797"/>
            <a:ext cx="3619163" cy="358073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8644" y="951944"/>
            <a:ext cx="3014609" cy="453286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2089" y="1340103"/>
            <a:ext cx="4483637" cy="3816424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847528" y="5524302"/>
            <a:ext cx="87602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333333"/>
                </a:solidFill>
                <a:latin typeface="Noto Sans"/>
              </a:rPr>
              <a:t>Medición de los tabloides por centímetro, en 870 cm de portadas de periódicos chilenos, 11</a:t>
            </a:r>
            <a:r>
              <a:rPr lang="es-ES" b="1" dirty="0">
                <a:solidFill>
                  <a:srgbClr val="333333"/>
                </a:solidFill>
                <a:latin typeface="Noto Sans"/>
              </a:rPr>
              <a:t>% de las noticias deportivas, mientras que los varones un 89</a:t>
            </a:r>
            <a:r>
              <a:rPr lang="es-ES" b="1" dirty="0" smtClean="0">
                <a:solidFill>
                  <a:srgbClr val="333333"/>
                </a:solidFill>
                <a:latin typeface="Noto Sans"/>
              </a:rPr>
              <a:t>%.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10574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7368" y="260648"/>
            <a:ext cx="4853309" cy="811560"/>
          </a:xfrm>
        </p:spPr>
        <p:txBody>
          <a:bodyPr/>
          <a:lstStyle/>
          <a:p>
            <a:r>
              <a:rPr lang="es-ES" dirty="0" smtClean="0"/>
              <a:t>Revoluciones/cambios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11824" y="1196752"/>
            <a:ext cx="6892280" cy="4988024"/>
          </a:xfrm>
        </p:spPr>
        <p:txBody>
          <a:bodyPr/>
          <a:lstStyle/>
          <a:p>
            <a:pPr algn="just"/>
            <a:r>
              <a:rPr lang="es-ES" dirty="0" smtClean="0"/>
              <a:t>Las acciones localizadas de determinados colegios o profesores(as) de educación Física no son suficientes para </a:t>
            </a:r>
            <a:r>
              <a:rPr lang="es-ES" dirty="0"/>
              <a:t>generar esa </a:t>
            </a:r>
            <a:r>
              <a:rPr lang="es-ES" dirty="0" smtClean="0"/>
              <a:t>ruptura (un saber </a:t>
            </a:r>
            <a:r>
              <a:rPr lang="es-ES" dirty="0" err="1" smtClean="0"/>
              <a:t>decolonial</a:t>
            </a:r>
            <a:r>
              <a:rPr lang="es-ES" dirty="0" smtClean="0"/>
              <a:t>), </a:t>
            </a:r>
            <a:r>
              <a:rPr lang="es-ES" dirty="0"/>
              <a:t>que hasta ahora </a:t>
            </a:r>
            <a:r>
              <a:rPr lang="es-ES" dirty="0" smtClean="0"/>
              <a:t>no ha dado los resultados esperados.</a:t>
            </a:r>
          </a:p>
          <a:p>
            <a:pPr algn="just"/>
            <a:r>
              <a:rPr lang="es-ES" dirty="0" smtClean="0"/>
              <a:t>Cada la promulgación de la L.G.E. (20.370 de </a:t>
            </a:r>
            <a:r>
              <a:rPr lang="es-ES" dirty="0" err="1" smtClean="0"/>
              <a:t>sep</a:t>
            </a:r>
            <a:r>
              <a:rPr lang="es-ES" dirty="0" smtClean="0"/>
              <a:t> de 2009),  la Ley de aseguramiento de la calidad (20.529 de agosto de 2011) y la Ley de desarrollo profesional docente (20.903 de abril de 2016) han buscado transformaciones </a:t>
            </a:r>
            <a:r>
              <a:rPr lang="es-ES" dirty="0"/>
              <a:t>de los modelos epistemológicos, antropológicos, sociales </a:t>
            </a:r>
            <a:r>
              <a:rPr lang="es-ES" dirty="0" smtClean="0"/>
              <a:t>y –por qué no- didácticos </a:t>
            </a:r>
            <a:r>
              <a:rPr lang="es-ES" dirty="0"/>
              <a:t>originados en la educación </a:t>
            </a:r>
            <a:r>
              <a:rPr lang="es-ES" dirty="0" smtClean="0"/>
              <a:t>chilena, pero las </a:t>
            </a:r>
            <a:r>
              <a:rPr lang="es-ES" dirty="0"/>
              <a:t>políticas educativas y la documentación que emana de ellas, se siguen generando perspectivas alejadas de esa desigualdad social y </a:t>
            </a:r>
            <a:r>
              <a:rPr lang="es-ES" dirty="0" smtClean="0"/>
              <a:t>educativa; también desde las necesidades colectivas y locales.</a:t>
            </a:r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00" y="1556792"/>
            <a:ext cx="3365284" cy="328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47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392" y="332656"/>
            <a:ext cx="10511364" cy="811560"/>
          </a:xfrm>
        </p:spPr>
        <p:txBody>
          <a:bodyPr/>
          <a:lstStyle/>
          <a:p>
            <a:pPr algn="ctr"/>
            <a:r>
              <a:rPr lang="es-ES" sz="2800" dirty="0"/>
              <a:t>Estructura y Modelo de Desarrollo de la Política Nacional de Actividad Física y </a:t>
            </a:r>
            <a:r>
              <a:rPr lang="es-ES" sz="2800" dirty="0" smtClean="0"/>
              <a:t>Deporte (2019)</a:t>
            </a:r>
            <a:endParaRPr lang="es-ES" sz="28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20" y="1276465"/>
            <a:ext cx="7898916" cy="493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173681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ción-1">
  <a:themeElements>
    <a:clrScheme name="Custom 2">
      <a:dk1>
        <a:sysClr val="windowText" lastClr="000000"/>
      </a:dk1>
      <a:lt1>
        <a:sysClr val="window" lastClr="FFFFFF"/>
      </a:lt1>
      <a:dk2>
        <a:srgbClr val="009DD9"/>
      </a:dk2>
      <a:lt2>
        <a:srgbClr val="C7E2FA"/>
      </a:lt2>
      <a:accent1>
        <a:srgbClr val="004E6C"/>
      </a:accent1>
      <a:accent2>
        <a:srgbClr val="009DD9"/>
      </a:accent2>
      <a:accent3>
        <a:srgbClr val="0BD0D9"/>
      </a:accent3>
      <a:accent4>
        <a:srgbClr val="009DD9"/>
      </a:accent4>
      <a:accent5>
        <a:srgbClr val="10CF9B"/>
      </a:accent5>
      <a:accent6>
        <a:srgbClr val="A5C249"/>
      </a:accent6>
      <a:hlink>
        <a:srgbClr val="F49100"/>
      </a:hlink>
      <a:folHlink>
        <a:srgbClr val="85DFD0"/>
      </a:folHlink>
    </a:clrScheme>
    <a:fontScheme name="Presentación_unis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esentación_uniss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_uniss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_uniss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_uniss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_uniss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_uniss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_uniss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_uniss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_uniss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_uniss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_uniss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_uniss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10708 - Identidad visual del evento.pptx" id="{2ED35978-CE40-4643-A580-79E09752A8DF}" vid="{EBFFAF2B-0F35-4C48-99B0-E109FE9C660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Presentación-1</Template>
  <TotalTime>1338</TotalTime>
  <Words>692</Words>
  <Application>Microsoft Office PowerPoint</Application>
  <PresentationFormat>Panorámica</PresentationFormat>
  <Paragraphs>40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3" baseType="lpstr">
      <vt:lpstr>Arial</vt:lpstr>
      <vt:lpstr>Arial Black</vt:lpstr>
      <vt:lpstr>Calibri</vt:lpstr>
      <vt:lpstr>Noto Sans</vt:lpstr>
      <vt:lpstr>pt_sansbold</vt:lpstr>
      <vt:lpstr>pt_sansregular</vt:lpstr>
      <vt:lpstr>Wingdings</vt:lpstr>
      <vt:lpstr>Presentación-1</vt:lpstr>
      <vt:lpstr>Prácticas deportivas globalizadoras y sus efectos en la  Educación Física Chilena Una visión retrospectiva y prospectiva considerando el escenario socio-político actual.</vt:lpstr>
      <vt:lpstr>Contextualización</vt:lpstr>
      <vt:lpstr>Presentación de PowerPoint</vt:lpstr>
      <vt:lpstr>Presentación de PowerPoint</vt:lpstr>
      <vt:lpstr>¿Ha fallado la Educación Física en la escuela?</vt:lpstr>
      <vt:lpstr>Presentación de PowerPoint</vt:lpstr>
      <vt:lpstr>Deporte patriarcal… ¿influye en la Educación física?</vt:lpstr>
      <vt:lpstr>Revoluciones/cambios</vt:lpstr>
      <vt:lpstr>Estructura y Modelo de Desarrollo de la Política Nacional de Actividad Física y Deporte (2019)</vt:lpstr>
      <vt:lpstr>Presentación de PowerPoint</vt:lpstr>
      <vt:lpstr>Presentación de PowerPoint</vt:lpstr>
      <vt:lpstr>Presentación de PowerPoint</vt:lpstr>
      <vt:lpstr>¿Qué transformación emancipatoria queremos?</vt:lpstr>
      <vt:lpstr>No perder de vista que…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Denis</dc:creator>
  <cp:lastModifiedBy>usuario</cp:lastModifiedBy>
  <cp:revision>40</cp:revision>
  <dcterms:created xsi:type="dcterms:W3CDTF">2021-07-12T20:58:12Z</dcterms:created>
  <dcterms:modified xsi:type="dcterms:W3CDTF">2021-10-07T17:10:05Z</dcterms:modified>
</cp:coreProperties>
</file>